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5" r:id="rId5"/>
    <p:sldId id="323" r:id="rId6"/>
    <p:sldId id="324" r:id="rId7"/>
    <p:sldId id="266" r:id="rId8"/>
    <p:sldId id="350" r:id="rId9"/>
    <p:sldId id="325" r:id="rId10"/>
    <p:sldId id="326" r:id="rId11"/>
    <p:sldId id="327" r:id="rId12"/>
    <p:sldId id="328" r:id="rId13"/>
    <p:sldId id="329" r:id="rId14"/>
    <p:sldId id="330" r:id="rId15"/>
    <p:sldId id="345" r:id="rId16"/>
    <p:sldId id="346" r:id="rId17"/>
    <p:sldId id="331" r:id="rId18"/>
    <p:sldId id="332" r:id="rId19"/>
    <p:sldId id="347" r:id="rId20"/>
    <p:sldId id="348" r:id="rId21"/>
    <p:sldId id="349" r:id="rId22"/>
    <p:sldId id="333" r:id="rId23"/>
    <p:sldId id="262" r:id="rId24"/>
    <p:sldId id="335" r:id="rId25"/>
    <p:sldId id="336" r:id="rId26"/>
    <p:sldId id="344" r:id="rId27"/>
    <p:sldId id="337" r:id="rId28"/>
    <p:sldId id="338" r:id="rId29"/>
    <p:sldId id="339" r:id="rId30"/>
    <p:sldId id="340" r:id="rId31"/>
    <p:sldId id="341" r:id="rId32"/>
    <p:sldId id="289" r:id="rId33"/>
    <p:sldId id="342" r:id="rId34"/>
    <p:sldId id="343" r:id="rId35"/>
    <p:sldId id="334" r:id="rId36"/>
    <p:sldId id="354" r:id="rId37"/>
    <p:sldId id="355" r:id="rId38"/>
    <p:sldId id="356" r:id="rId39"/>
    <p:sldId id="297" r:id="rId4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A7E"/>
    <a:srgbClr val="1F3E7D"/>
    <a:srgbClr val="4F81B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1"/>
          </p:nvPr>
        </p:nvSpPr>
        <p:spPr>
          <a:xfrm>
            <a:off x="214282" y="4714890"/>
            <a:ext cx="8501122" cy="267893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843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1"/>
          </p:nvPr>
        </p:nvSpPr>
        <p:spPr>
          <a:xfrm>
            <a:off x="214282" y="4714890"/>
            <a:ext cx="8501122" cy="267893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985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C5EE-56DA-4324-8BBA-F4BCE5041DE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DF09-FCD7-4CC8-B28B-0B7D0FF75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07289/7e136daa780a2b64dd6976678206b3196fa2b54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24740/0dfd2b328d795a0af6ec76c18ce3aa713c6abb00/#dst1011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consultant.ru/document/cons_doc_LAW_379696/" TargetMode="External"/><Relationship Id="rId4" Type="http://schemas.openxmlformats.org/officeDocument/2006/relationships/hyperlink" Target="http://www.consultant.ru/document/cons_doc_LAW_290179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037112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037112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garant.ru/products/ipo/prime/doc/400371121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consultant.ru/document/cons_doc_LAW_379696/913b6a17458bd1877ff7fee8efb3c0b682dc6cc3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79696/913b6a17458bd1877ff7fee8efb3c0b682dc6cc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037112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0;&#1082;&#1072;&#1079;%20&#1052;&#1080;&#1085;&#1080;&#1089;&#1090;&#1077;&#1088;&#1089;&#1090;&#1074;&#1072;%20&#1079;&#1076;&#1088;&#1072;&#1074;&#1086;&#1086;&#1093;&#1088;&#1072;&#1085;&#1077;&#1085;&#1080;&#1103;%20&#1056;&#1060;%20&#1086;&#1090;%2023%20&#1076;&#1077;&#1082;&#1072;&#1073;&#1088;&#1103;%202020%20&#1075;.%20N%201363&#1085;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0;&#1082;&#1072;&#1079;%20&#1052;&#1080;&#1085;&#1080;&#1089;&#1090;&#1077;&#1088;&#1089;&#1090;&#1074;&#1072;%20&#1079;&#1076;&#1088;&#1072;&#1074;&#1086;&#1086;&#1093;&#1088;&#1072;&#1085;&#1077;&#1085;&#1080;&#1103;%20&#1056;&#1060;%20&#1086;&#1090;%2023%20&#1076;&#1077;&#1082;&#1072;&#1073;&#1088;&#1103;%202020%20&#1075;.%20N%201363&#1085;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0;&#1082;&#1072;&#1079;%20&#1052;&#1080;&#1085;&#1080;&#1089;&#1090;&#1077;&#1088;&#1089;&#1090;&#1074;&#1072;%20&#1079;&#1076;&#1088;&#1072;&#1074;&#1086;&#1086;&#1093;&#1088;&#1072;&#1085;&#1077;&#1085;&#1080;&#1103;%20&#1056;&#1060;%20&#1086;&#1090;%2023%20&#1076;&#1077;&#1082;&#1072;&#1073;&#1088;&#1103;%202020%20&#1075;.%20N%201363&#1085;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07289/4f41fe599ce341751e4e34dc50a4b676674c1416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07289/515d6b7b0969fad403a5615c1793b5df54c1f04c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99" y="2091350"/>
            <a:ext cx="7837714" cy="1107924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Что такое ОМС. Зачем пациенту нужно знать про свою Медицинскую страховую компанию.  Кто такие страховые представители.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AA4C2-94AD-684F-A3B4-EEB4E4EA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24487" y="0"/>
            <a:ext cx="1919513" cy="1933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A45D7-24C4-BC4D-89D1-37D9C2F6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57106"/>
            <a:ext cx="1963478" cy="168639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177946" y="3457106"/>
            <a:ext cx="5310266" cy="71519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/>
          <a:p>
            <a:pPr lvl="0" algn="r">
              <a:lnSpc>
                <a:spcPct val="120000"/>
              </a:lnSpc>
              <a:buClr>
                <a:srgbClr val="EB326B"/>
              </a:buClr>
              <a:defRPr/>
            </a:pPr>
            <a:r>
              <a:rPr lang="ru-RU" dirty="0">
                <a:solidFill>
                  <a:srgbClr val="5A69A9"/>
                </a:solidFill>
              </a:rPr>
              <a:t>Кичигина Н.Ф.</a:t>
            </a:r>
          </a:p>
          <a:p>
            <a:pPr algn="r">
              <a:buClr>
                <a:srgbClr val="EB326B"/>
              </a:buClr>
            </a:pPr>
            <a:r>
              <a:rPr lang="ru-RU" dirty="0">
                <a:solidFill>
                  <a:srgbClr val="5A69A9"/>
                </a:solidFill>
              </a:rPr>
              <a:t>Координатор проектов ВСП Горячая линия и Навигатор пациента </a:t>
            </a:r>
          </a:p>
          <a:p>
            <a:pPr algn="r">
              <a:buClr>
                <a:srgbClr val="EB326B"/>
              </a:buClr>
            </a:pPr>
            <a:endParaRPr lang="ru-RU" dirty="0">
              <a:solidFill>
                <a:srgbClr val="5A69A9"/>
              </a:solidFill>
            </a:endParaRPr>
          </a:p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EB326B"/>
              </a:buClr>
              <a:defRPr/>
            </a:pPr>
            <a:endParaRPr lang="ru-RU" dirty="0">
              <a:solidFill>
                <a:srgbClr val="5A69A9"/>
              </a:solidFill>
            </a:endParaRPr>
          </a:p>
        </p:txBody>
      </p:sp>
      <p:pic>
        <p:nvPicPr>
          <p:cNvPr id="8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D6B93F72-2141-487A-B8A8-4FB67AEC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626" y="219157"/>
            <a:ext cx="1522749" cy="1547113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156A1C-6E46-42A8-BA4F-B9FD0BF39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10" y="546198"/>
            <a:ext cx="1971557" cy="69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5548A3-7CD5-43D6-A5DB-5A680BF514E4}"/>
              </a:ext>
            </a:extLst>
          </p:cNvPr>
          <p:cNvSpPr txBox="1"/>
          <p:nvPr/>
        </p:nvSpPr>
        <p:spPr>
          <a:xfrm>
            <a:off x="2283926" y="4172297"/>
            <a:ext cx="62042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Проект «Организация пациентов: защита, сопровождение,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chemeClr val="tx2"/>
                </a:solidFill>
              </a:rPr>
              <a:t>Кто может получить полис ОМС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971600" y="987574"/>
            <a:ext cx="4392488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Все граждане РФ без исключений 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  <a:hlinkClick r:id="rId3"/>
              </a:rPr>
              <a:t>имеют право </a:t>
            </a:r>
            <a:r>
              <a:rPr lang="ru-RU" sz="2000" dirty="0">
                <a:solidFill>
                  <a:schemeClr val="tx2"/>
                </a:solidFill>
              </a:rPr>
              <a:t>быть застрахованными 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в системе ОМС. </a:t>
            </a:r>
          </a:p>
          <a:p>
            <a:pPr>
              <a:spcBef>
                <a:spcPts val="600"/>
              </a:spcBef>
            </a:pPr>
            <a:r>
              <a:rPr lang="ru-RU" sz="1600" i="1" dirty="0">
                <a:solidFill>
                  <a:schemeClr val="tx2"/>
                </a:solidFill>
              </a:rPr>
              <a:t>ст. 10 326-ФЗ</a:t>
            </a:r>
            <a:r>
              <a:rPr lang="ru-RU" sz="1600" b="1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699542"/>
            <a:ext cx="585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B0F0"/>
                </a:solidFill>
              </a:rPr>
              <a:t>!</a:t>
            </a:r>
          </a:p>
        </p:txBody>
      </p:sp>
      <p:pic>
        <p:nvPicPr>
          <p:cNvPr id="6147" name="Picture 3" descr="G:\С рабочего стола\Инвалиды\ОООИБРС\Сергеева Светлана\Презентации_янв2021\0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000" y="747667"/>
            <a:ext cx="3276000" cy="3984323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685310-B1A5-4D5F-AAAA-DC1A6C064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362" y="4652244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Объем МП, который получает застрахованный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на территории получения полиса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323528" y="771550"/>
            <a:ext cx="813690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Если гражданин РФ получил полис и живет на территории Свердловской области, то он получает бесплатную медицинскую помощь согласно </a:t>
            </a:r>
            <a:r>
              <a:rPr lang="ru-RU" sz="2000" b="1" dirty="0">
                <a:solidFill>
                  <a:srgbClr val="C00000"/>
                </a:solidFill>
              </a:rPr>
              <a:t>территориальной</a:t>
            </a:r>
            <a:r>
              <a:rPr lang="ru-RU" sz="2000" b="1" dirty="0">
                <a:solidFill>
                  <a:schemeClr val="tx2"/>
                </a:solidFill>
              </a:rPr>
              <a:t> программе ОМС</a:t>
            </a:r>
            <a:r>
              <a:rPr lang="ru-RU" sz="2000" dirty="0">
                <a:solidFill>
                  <a:schemeClr val="tx2"/>
                </a:solidFill>
              </a:rPr>
              <a:t> Свердловской области.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7171" name="Picture 3" descr="G:\С рабочего стола\Инвалиды\ОООИБРС\Сергеева Светлана\Презентации_янв2021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782"/>
            <a:ext cx="9144000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C53BF-149B-44C7-9CB3-FEAB10792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904" y="4659982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Объем МП, который получает застрахованный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вне территории получения полиса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323528" y="987574"/>
            <a:ext cx="540060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Если гражданин РФ получил полис и живет на территории Свердловской области, но оказался временно в другом субъекте РФ в отпуске, в командировке, и т.д., то он получает бесплатную медицинскую помощь 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согласно </a:t>
            </a:r>
            <a:r>
              <a:rPr lang="ru-RU" sz="2000" b="1" dirty="0">
                <a:solidFill>
                  <a:srgbClr val="C00000"/>
                </a:solidFill>
              </a:rPr>
              <a:t>базовой программе </a:t>
            </a:r>
            <a:r>
              <a:rPr lang="ru-RU" sz="2000" dirty="0">
                <a:solidFill>
                  <a:schemeClr val="tx2"/>
                </a:solidFill>
              </a:rPr>
              <a:t>ОМС РФ 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НА ВСЕЙ ТЕРРИТОРИИ РФ.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8194" name="Picture 2" descr="G:\С рабочего стола\Инвалиды\ОООИБРС\Сергеева Светлана\Презентации_янв2021\02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001" y="747667"/>
            <a:ext cx="3275998" cy="3984323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5A009-63F1-47F7-840D-3260F6985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113" y="4643585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2"/>
          <p:cNvSpPr txBox="1">
            <a:spLocks/>
          </p:cNvSpPr>
          <p:nvPr/>
        </p:nvSpPr>
        <p:spPr>
          <a:xfrm>
            <a:off x="4211960" y="2085606"/>
            <a:ext cx="3312368" cy="57606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625475"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БАЗОВАЯ?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539552" y="2085606"/>
            <a:ext cx="3744416" cy="57606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ТЕРРИТОРИАЛЬНАЯ?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Объем МП, который получает застрахованный 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2519772" y="699542"/>
            <a:ext cx="4104456" cy="86409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Какая программа ОМС больше?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9221" name="Picture 5" descr="G:\С рабочего стола\Инвалиды\ОООИБРС\Сергеева Светлана\Презентации_янв2021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000" y="1563638"/>
            <a:ext cx="1620000" cy="162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2">
                <a:alpha val="40000"/>
              </a:scheme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286000" y="34358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ТЕРРИТОРИАЛЬНАЯ ПРОГРАММА ОМС ВСЕГДА БОЛЬШЕ, ЧЕМ БАЗОВАЯ!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0822A9-EA79-4D78-9FAC-9A6EB7BBA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904" y="4638390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Нормативная база. Страховые представители медицинских страховых компаний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323528" y="1078632"/>
            <a:ext cx="6624736" cy="3509342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hlinkClick r:id="rId3"/>
              </a:rPr>
              <a:t>Приказ Минздрава России от 28.02.2019 N 108н</a:t>
            </a:r>
            <a:r>
              <a:rPr lang="ru-RU" sz="1600" dirty="0">
                <a:solidFill>
                  <a:schemeClr val="tx2"/>
                </a:solidFill>
              </a:rPr>
              <a:t> "Об утверждении Правил обязательного медицинского страхования" </a:t>
            </a:r>
            <a:endParaRPr lang="ru-RU" sz="1600" dirty="0">
              <a:solidFill>
                <a:schemeClr val="tx2"/>
              </a:solidFill>
              <a:hlinkClick r:id="rId4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hlinkClick r:id="rId5"/>
              </a:rPr>
              <a:t>Письмо ФФОМС от 26.02.2021 N 00-10-30-04/1101 </a:t>
            </a:r>
            <a:r>
              <a:rPr lang="ru-RU" sz="1600" dirty="0">
                <a:solidFill>
                  <a:schemeClr val="tx2"/>
                </a:solidFill>
              </a:rPr>
              <a:t>"Методические рекомендации" (вместе с "Методическими Рекомендациями по взаимодействию участников обязательного медицинского страхования при информационном сопровождении застрахованных лиц на всех этапах оказания им медицинской помощи"</a:t>
            </a:r>
          </a:p>
          <a:p>
            <a:pPr>
              <a:spcBef>
                <a:spcPts val="600"/>
              </a:spcBef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7D6E8D-DB18-4259-8702-2B2B2D92D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168" y="4698072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Страховые представители медицинских страховых компаний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1043608" y="699542"/>
            <a:ext cx="6804296" cy="383547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</a:rPr>
              <a:t>13. </a:t>
            </a:r>
            <a:r>
              <a:rPr lang="ru-RU" sz="1600" dirty="0">
                <a:solidFill>
                  <a:schemeClr val="tx2"/>
                </a:solidFill>
                <a:hlinkClick r:id="rId3"/>
              </a:rPr>
              <a:t>Страховой представитель </a:t>
            </a:r>
            <a:r>
              <a:rPr lang="ru-RU" sz="1600" dirty="0">
                <a:solidFill>
                  <a:schemeClr val="tx2"/>
                </a:solidFill>
              </a:rPr>
              <a:t>- уполномоченное лицо страховой медицинской организации, которое осуществляет </a:t>
            </a:r>
            <a:r>
              <a:rPr lang="ru-RU" sz="1600" b="1" dirty="0">
                <a:solidFill>
                  <a:schemeClr val="tx2"/>
                </a:solidFill>
              </a:rPr>
              <a:t>информационное сопровождение застрахованных лиц </a:t>
            </a:r>
            <a:r>
              <a:rPr lang="ru-RU" sz="1600" dirty="0">
                <a:solidFill>
                  <a:schemeClr val="tx2"/>
                </a:solidFill>
              </a:rPr>
              <a:t>и их законных представителей на всех этапах оказания им </a:t>
            </a:r>
            <a:r>
              <a:rPr lang="ru-RU" sz="1600" b="1" dirty="0">
                <a:solidFill>
                  <a:schemeClr val="tx2"/>
                </a:solidFill>
              </a:rPr>
              <a:t>медицинской помощи</a:t>
            </a:r>
            <a:r>
              <a:rPr lang="ru-RU" sz="1600" dirty="0">
                <a:solidFill>
                  <a:schemeClr val="tx2"/>
                </a:solidFill>
              </a:rPr>
              <a:t>, в том числе по обращениям застрахованных 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</a:rPr>
              <a:t>Информирование застрахованных лиц страховыми представителями осуществляется как по телефону контакт-центра ("Горячая линия"), так и иными способами информирования, доступными для застрахованного лица (СМС уведомление, мессенджеры, почтовые рассылки, памятки, брошюры, листовки и др.), при визите застрахованного лица в медицинскую организацию, в страховую медицинскую организацию.</a:t>
            </a:r>
          </a:p>
          <a:p>
            <a:pPr>
              <a:spcBef>
                <a:spcPts val="600"/>
              </a:spcBef>
            </a:pPr>
            <a:r>
              <a:rPr lang="ru-RU" sz="1200" i="1" dirty="0">
                <a:solidFill>
                  <a:srgbClr val="2A2A7E"/>
                </a:solidFill>
              </a:rPr>
              <a:t>Методические рекомендации по взаимодействию участников обязательного медицинского страхования при информационном сопровождении застрахованных лиц на всех этапах оказания им медицинской помощи. п.13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7D6E8D-DB18-4259-8702-2B2B2D92D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168" y="4698072"/>
            <a:ext cx="54259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6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Страховые представители медицинских страховых компаний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251519" y="498391"/>
            <a:ext cx="6422451" cy="380638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  <a:hlinkClick r:id="rId3"/>
              </a:rPr>
              <a:t>Страховой представитель 1 уровня </a:t>
            </a:r>
            <a:r>
              <a:rPr lang="ru-RU" sz="1600" b="1" dirty="0">
                <a:solidFill>
                  <a:schemeClr val="tx2"/>
                </a:solidFill>
              </a:rPr>
              <a:t>- </a:t>
            </a:r>
            <a:r>
              <a:rPr lang="ru-RU" sz="1600" dirty="0">
                <a:solidFill>
                  <a:schemeClr val="tx2"/>
                </a:solidFill>
              </a:rPr>
              <a:t>специалист контакт-центра ("Горячей линии") страховой медицинской организации, прошедший подготовку на базе страховой медицинской организации, предоставляющий по устным обращениям граждан информацию по вопросам </a:t>
            </a:r>
            <a:r>
              <a:rPr lang="ru-RU" sz="1600" b="1" dirty="0">
                <a:solidFill>
                  <a:schemeClr val="tx2"/>
                </a:solidFill>
              </a:rPr>
              <a:t>обязательного медицинского страхования справочно-консультационного характера </a:t>
            </a:r>
            <a:r>
              <a:rPr lang="ru-RU" sz="1600" dirty="0">
                <a:solidFill>
                  <a:schemeClr val="tx2"/>
                </a:solidFill>
              </a:rPr>
              <a:t>(типовые вопросы) и осуществляющий </a:t>
            </a:r>
            <a:r>
              <a:rPr lang="ru-RU" sz="1600" b="1" dirty="0">
                <a:solidFill>
                  <a:schemeClr val="tx2"/>
                </a:solidFill>
              </a:rPr>
              <a:t>маршрутизацию вопросов</a:t>
            </a:r>
            <a:r>
              <a:rPr lang="ru-RU" sz="1600" dirty="0">
                <a:solidFill>
                  <a:schemeClr val="tx2"/>
                </a:solidFill>
              </a:rPr>
              <a:t>, требующих рассмотрения иными специалистами.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</a:rPr>
              <a:t>Страховой представитель 1 уровня осуществляет телефонный опрос застрахованных лиц в целях уточнения своевременности исполнения медицинской организацией мероприятий по организации привлечения населения к прохождению профилактических мероприятий, выяснения причин отказов от них.</a:t>
            </a:r>
          </a:p>
          <a:p>
            <a:pPr>
              <a:spcBef>
                <a:spcPts val="600"/>
              </a:spcBef>
            </a:pPr>
            <a:r>
              <a:rPr lang="ru-RU" sz="1200" i="1" dirty="0">
                <a:solidFill>
                  <a:schemeClr val="tx2"/>
                </a:solidFill>
              </a:rPr>
              <a:t>Методические рекомендации по взаимодействию участников обязательного медицинского страхования при информационном сопровождении застрахованных лиц на всех этапах оказания им медицинской помощи. П.14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10242" name="Picture 2" descr="G:\С рабочего стола\Инвалиды\ОООИБРС\Сергеева Светлана\Презентации_янв2021\0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88084"/>
            <a:ext cx="2842444" cy="345702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7D6E8D-DB18-4259-8702-2B2B2D92D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168" y="4698072"/>
            <a:ext cx="54259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5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С рабочего стола\Инвалиды\ОООИБРС\Сергеева Светлана\Презентации_янв2021\0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000" y="747667"/>
            <a:ext cx="3276000" cy="3984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Страховые представители медицинских страховых компаний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179512" y="972716"/>
            <a:ext cx="5832648" cy="330817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  <a:hlinkClick r:id="rId4"/>
              </a:rPr>
              <a:t>Страховой представитель 2 уровня </a:t>
            </a:r>
            <a:r>
              <a:rPr lang="ru-RU" sz="1600" dirty="0">
                <a:solidFill>
                  <a:schemeClr val="tx2"/>
                </a:solidFill>
              </a:rPr>
              <a:t>–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специалист страховой медицинской организации обеспечивает </a:t>
            </a:r>
            <a:r>
              <a:rPr lang="ru-RU" sz="1600" b="1" dirty="0">
                <a:solidFill>
                  <a:schemeClr val="tx2"/>
                </a:solidFill>
              </a:rPr>
              <a:t>организацию информирования 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и СОПРОВОЖДЕНИЯ застрахованных лиц при оказании им медицинской помощи</a:t>
            </a:r>
            <a:r>
              <a:rPr lang="ru-RU" sz="1600" dirty="0">
                <a:solidFill>
                  <a:schemeClr val="tx2"/>
                </a:solidFill>
              </a:rPr>
              <a:t>, в том числе индивидуальное информирование застрахованных лиц о необходимости прохождения профилактических мероприятий.</a:t>
            </a:r>
          </a:p>
          <a:p>
            <a:pPr marL="355600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</a:rPr>
              <a:t>Деятельность страхового представителя 2 уровня осуществляется в страховой медицинской организации, в </a:t>
            </a:r>
            <a:r>
              <a:rPr lang="ru-RU" sz="1600" b="1" dirty="0">
                <a:solidFill>
                  <a:srgbClr val="2A2A7E"/>
                </a:solidFill>
              </a:rPr>
              <a:t>медицинской организации (в соответствии с графиком работы)</a:t>
            </a:r>
          </a:p>
          <a:p>
            <a:pPr marL="355600">
              <a:spcBef>
                <a:spcPts val="600"/>
              </a:spcBef>
            </a:pPr>
            <a:r>
              <a:rPr lang="ru-RU" sz="1200" i="1" dirty="0">
                <a:solidFill>
                  <a:srgbClr val="2A2A7E"/>
                </a:solidFill>
              </a:rPr>
              <a:t>Методические рекомендации по взаимодействию участников обязательного медицинского страхования при информационном сопровождении застрахованных лиц на всех этапах оказания им медицинской помощи. П.15</a:t>
            </a:r>
          </a:p>
          <a:p>
            <a:pPr marL="355600">
              <a:spcBef>
                <a:spcPts val="600"/>
              </a:spcBef>
            </a:pPr>
            <a:endParaRPr lang="ru-RU" sz="1600" b="1" dirty="0">
              <a:solidFill>
                <a:srgbClr val="2A2A7E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0AD6CE-3F94-4560-BDF5-D75B4486B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540" y="4684145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С рабочего стола\Инвалиды\ОООИБРС\Сергеева Светлана\Презентации_янв2021\0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000" y="747667"/>
            <a:ext cx="3276000" cy="3984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Страховые представители медицинских страховых компаний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271170" y="699542"/>
            <a:ext cx="5832648" cy="356294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  <a:hlinkClick r:id="rId4"/>
              </a:rPr>
              <a:t>Страховой представитель 3 уровня </a:t>
            </a:r>
            <a:r>
              <a:rPr lang="ru-RU" sz="1600" dirty="0">
                <a:solidFill>
                  <a:schemeClr val="tx2"/>
                </a:solidFill>
              </a:rPr>
              <a:t>–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специалист-эксперт </a:t>
            </a:r>
            <a:r>
              <a:rPr lang="ru-RU" sz="1600" dirty="0">
                <a:solidFill>
                  <a:schemeClr val="tx2"/>
                </a:solidFill>
              </a:rPr>
              <a:t>страховой медицинской организации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или</a:t>
            </a:r>
            <a:r>
              <a:rPr lang="ru-RU" sz="1600" b="1" dirty="0">
                <a:solidFill>
                  <a:schemeClr val="tx2"/>
                </a:solidFill>
              </a:rPr>
              <a:t> эксперт качества медицинской помощи</a:t>
            </a:r>
          </a:p>
          <a:p>
            <a:pPr marL="355600"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</a:rPr>
              <a:t>отвечает на письменные обращения </a:t>
            </a:r>
            <a:r>
              <a:rPr lang="ru-RU" sz="1600" dirty="0">
                <a:solidFill>
                  <a:schemeClr val="tx2"/>
                </a:solidFill>
              </a:rPr>
              <a:t>застрахованных лиц, </a:t>
            </a:r>
          </a:p>
          <a:p>
            <a:pPr marL="355600"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</a:rPr>
              <a:t>организует экспертизу качества оказанной им медицинской помощи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</a:p>
          <a:p>
            <a:pPr marL="355600"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</a:rPr>
              <a:t>формирует приверженность </a:t>
            </a:r>
            <a:r>
              <a:rPr lang="ru-RU" sz="1600" dirty="0">
                <a:solidFill>
                  <a:schemeClr val="tx2"/>
                </a:solidFill>
              </a:rPr>
              <a:t>застрахованных лиц </a:t>
            </a:r>
            <a:r>
              <a:rPr lang="ru-RU" sz="1600" b="1" dirty="0">
                <a:solidFill>
                  <a:schemeClr val="tx2"/>
                </a:solidFill>
              </a:rPr>
              <a:t>к лечению.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2A2A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Методические рекомендации по взаимодействию участников обязательного медицинского страхования при информационном сопровождении застрахованных лиц на всех этапах оказания им медицинской помощи. П.16</a:t>
            </a:r>
          </a:p>
          <a:p>
            <a:pPr marL="355600">
              <a:spcBef>
                <a:spcPts val="600"/>
              </a:spcBef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sp>
        <p:nvSpPr>
          <p:cNvPr id="21" name="Овал 20"/>
          <p:cNvSpPr/>
          <p:nvPr/>
        </p:nvSpPr>
        <p:spPr>
          <a:xfrm>
            <a:off x="395536" y="172800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ym typeface="Wingdings"/>
              </a:rPr>
              <a:t></a:t>
            </a:r>
            <a:endParaRPr lang="ru-RU" sz="1600" b="1" dirty="0"/>
          </a:p>
        </p:txBody>
      </p:sp>
      <p:sp>
        <p:nvSpPr>
          <p:cNvPr id="15" name="Овал 14"/>
          <p:cNvSpPr/>
          <p:nvPr/>
        </p:nvSpPr>
        <p:spPr>
          <a:xfrm>
            <a:off x="395536" y="2067694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ym typeface="Wingdings"/>
              </a:rPr>
              <a:t></a:t>
            </a:r>
            <a:endParaRPr lang="ru-RU" sz="1600" b="1" dirty="0"/>
          </a:p>
        </p:txBody>
      </p:sp>
      <p:sp>
        <p:nvSpPr>
          <p:cNvPr id="17" name="Овал 16"/>
          <p:cNvSpPr/>
          <p:nvPr/>
        </p:nvSpPr>
        <p:spPr>
          <a:xfrm>
            <a:off x="395536" y="262800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ym typeface="Wingdings"/>
              </a:rPr>
              <a:t>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AC5285-E544-446C-A9CE-B7B880D54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240" y="4628727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Страховые представители медицинских страховых компаний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179511" y="987574"/>
            <a:ext cx="7776865" cy="338437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  <a:hlinkClick r:id="rId3"/>
              </a:rPr>
              <a:t>Страховой представитель 3 уровня </a:t>
            </a:r>
            <a:r>
              <a:rPr lang="ru-RU" sz="1600" dirty="0">
                <a:solidFill>
                  <a:schemeClr val="tx2"/>
                </a:solidFill>
              </a:rPr>
              <a:t>–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</a:rPr>
              <a:t> Страховой представитель 3 уровня осуществляет </a:t>
            </a:r>
            <a:r>
              <a:rPr lang="ru-RU" sz="1600" b="1" dirty="0">
                <a:solidFill>
                  <a:srgbClr val="FF0000"/>
                </a:solidFill>
              </a:rPr>
              <a:t>рассмотрение</a:t>
            </a:r>
            <a:r>
              <a:rPr lang="ru-RU" sz="1600" b="1" dirty="0">
                <a:solidFill>
                  <a:schemeClr val="tx2"/>
                </a:solidFill>
              </a:rPr>
              <a:t> обращений </a:t>
            </a:r>
            <a:r>
              <a:rPr lang="ru-RU" sz="1600" dirty="0">
                <a:solidFill>
                  <a:schemeClr val="tx2"/>
                </a:solidFill>
              </a:rPr>
              <a:t>(жалоб) застрахованных лиц, включая организацию </a:t>
            </a:r>
            <a:r>
              <a:rPr lang="ru-RU" sz="1600" b="1" dirty="0">
                <a:solidFill>
                  <a:schemeClr val="tx2"/>
                </a:solidFill>
              </a:rPr>
              <a:t>экспертизы качества оказанной им медицинской помощи</a:t>
            </a:r>
            <a:r>
              <a:rPr lang="ru-RU" sz="1600" dirty="0">
                <a:solidFill>
                  <a:schemeClr val="tx2"/>
                </a:solidFill>
              </a:rPr>
              <a:t> и </a:t>
            </a:r>
            <a:r>
              <a:rPr lang="ru-RU" sz="1600" b="1" dirty="0">
                <a:solidFill>
                  <a:srgbClr val="FF0000"/>
                </a:solidFill>
              </a:rPr>
              <a:t>обеспечение</a:t>
            </a:r>
            <a:r>
              <a:rPr lang="ru-RU" sz="1600" dirty="0">
                <a:solidFill>
                  <a:schemeClr val="tx2"/>
                </a:solidFill>
              </a:rPr>
              <a:t> при наличии индивидуального согласия </a:t>
            </a:r>
            <a:r>
              <a:rPr lang="ru-RU" sz="1600" b="1" dirty="0">
                <a:solidFill>
                  <a:schemeClr val="tx2"/>
                </a:solidFill>
              </a:rPr>
              <a:t>информационного </a:t>
            </a:r>
            <a:r>
              <a:rPr lang="ru-RU" sz="1600" b="1" dirty="0">
                <a:solidFill>
                  <a:srgbClr val="FF0000"/>
                </a:solidFill>
              </a:rPr>
              <a:t>сопровождения</a:t>
            </a:r>
            <a:r>
              <a:rPr lang="ru-RU" sz="1600" b="1" dirty="0">
                <a:solidFill>
                  <a:schemeClr val="tx2"/>
                </a:solidFill>
              </a:rPr>
              <a:t> застрахованных лиц при организации оказания медицинской помощи</a:t>
            </a:r>
            <a:r>
              <a:rPr lang="ru-RU" sz="1600" dirty="0">
                <a:solidFill>
                  <a:schemeClr val="tx2"/>
                </a:solidFill>
              </a:rPr>
              <a:t>, в том числе обеспечение индивидуального информирования и сопровождение застрахованных лиц по результатам профилактических медицинских осмотров и диспансеризации, а также лиц, находящихся под </a:t>
            </a:r>
            <a:r>
              <a:rPr lang="ru-RU" sz="1600" b="1" dirty="0">
                <a:solidFill>
                  <a:schemeClr val="tx2"/>
                </a:solidFill>
              </a:rPr>
              <a:t>диспансерным наблюдением</a:t>
            </a:r>
            <a:r>
              <a:rPr lang="ru-RU" sz="1600" dirty="0">
                <a:solidFill>
                  <a:schemeClr val="tx2"/>
                </a:solidFill>
              </a:rPr>
              <a:t>, проводит </a:t>
            </a:r>
            <a:r>
              <a:rPr lang="ru-RU" sz="1600" b="1" dirty="0">
                <a:solidFill>
                  <a:srgbClr val="FF0000"/>
                </a:solidFill>
              </a:rPr>
              <a:t>информационную работу </a:t>
            </a:r>
            <a:r>
              <a:rPr lang="ru-RU" sz="1600" dirty="0">
                <a:solidFill>
                  <a:schemeClr val="tx2"/>
                </a:solidFill>
              </a:rPr>
              <a:t>с застрахованными лицами о необходимости своевременного обращения в медицинские организации в целях предотвращения ухудшения состояний здоровья и формирования приверженности к лечению.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AC5285-E544-446C-A9CE-B7B880D54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240" y="4628727"/>
            <a:ext cx="54259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7704856" cy="627534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</a:rPr>
              <a:t>Конституция РФ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9622"/>
            <a:ext cx="9144000" cy="21602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78238" indent="0">
              <a:buNone/>
            </a:pPr>
            <a:r>
              <a:rPr lang="ru-RU" sz="1600" b="1" dirty="0">
                <a:solidFill>
                  <a:schemeClr val="tx2"/>
                </a:solidFill>
              </a:rPr>
              <a:t>СТАТЬЯ 41</a:t>
            </a:r>
          </a:p>
          <a:p>
            <a:pPr marL="3678238" indent="0">
              <a:spcAft>
                <a:spcPts val="600"/>
              </a:spcAft>
              <a:buNone/>
            </a:pPr>
            <a:r>
              <a:rPr lang="ru-RU" sz="1600" b="1" dirty="0">
                <a:solidFill>
                  <a:schemeClr val="tx2"/>
                </a:solidFill>
              </a:rPr>
              <a:t>1. </a:t>
            </a:r>
            <a:r>
              <a:rPr lang="ru-RU" sz="1600" dirty="0">
                <a:solidFill>
                  <a:schemeClr val="tx2"/>
                </a:solidFill>
              </a:rPr>
              <a:t>Каждый имеет право на охрану здоровья и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медицинскую помощь. Медицинская помощь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в государственных и муниципальных учреждениях </a:t>
            </a:r>
            <a:r>
              <a:rPr lang="ru-RU" sz="1600" dirty="0">
                <a:solidFill>
                  <a:schemeClr val="tx2"/>
                </a:solidFill>
              </a:rPr>
              <a:t>здравоохранения оказывается гражданам </a:t>
            </a:r>
            <a:r>
              <a:rPr lang="ru-RU" sz="1600" b="1" dirty="0">
                <a:solidFill>
                  <a:schemeClr val="tx2"/>
                </a:solidFill>
              </a:rPr>
              <a:t>БЕСПЛАТНО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за счет средств соответствующего бюджета,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СТРАХОВЫХ ВЗНОСОВ</a:t>
            </a:r>
            <a:r>
              <a:rPr lang="ru-RU" sz="1600" dirty="0">
                <a:solidFill>
                  <a:schemeClr val="tx2"/>
                </a:solidFill>
              </a:rPr>
              <a:t>, других поступлений.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91534"/>
            <a:ext cx="8424000" cy="288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G:\С рабочего стола\Инвалиды\ОООИБРС\Сергеева Светлана\Презентации_янв2021\regnum_picture_15792626812214409_normal.png"/>
          <p:cNvPicPr>
            <a:picLocks noChangeAspect="1" noChangeArrowheads="1"/>
          </p:cNvPicPr>
          <p:nvPr/>
        </p:nvPicPr>
        <p:blipFill>
          <a:blip r:embed="rId3" cstate="print"/>
          <a:srcRect l="11680" r="11990" b="9584"/>
          <a:stretch>
            <a:fillRect/>
          </a:stretch>
        </p:blipFill>
        <p:spPr bwMode="auto">
          <a:xfrm>
            <a:off x="379496" y="1347613"/>
            <a:ext cx="3256400" cy="23040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C852EF-00E7-478C-827D-48808A32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496" y="4800546"/>
            <a:ext cx="371936" cy="3429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Страховые представители медицинских страховых компаний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467544" y="699542"/>
            <a:ext cx="7488832" cy="196974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  <a:hlinkClick r:id="rId3"/>
              </a:rPr>
              <a:t>Страховой представитель 3 уровня </a:t>
            </a:r>
            <a:r>
              <a:rPr lang="ru-RU" sz="1600" dirty="0">
                <a:solidFill>
                  <a:schemeClr val="tx2"/>
                </a:solidFill>
                <a:hlinkClick r:id="rId3"/>
              </a:rPr>
              <a:t>о</a:t>
            </a:r>
            <a:r>
              <a:rPr lang="ru-RU" sz="1600" dirty="0">
                <a:solidFill>
                  <a:schemeClr val="tx2"/>
                </a:solidFill>
              </a:rPr>
              <a:t>существляет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контроль выполнения медицинскими организациями рекомендаций медицинских работников </a:t>
            </a:r>
            <a:r>
              <a:rPr lang="ru-RU" sz="1600" b="1" dirty="0">
                <a:solidFill>
                  <a:schemeClr val="tx2"/>
                </a:solidFill>
              </a:rPr>
              <a:t>национальных медицинских исследовательских центров по применению методов профилактики</a:t>
            </a:r>
            <a:r>
              <a:rPr lang="ru-RU" sz="1600" dirty="0">
                <a:solidFill>
                  <a:schemeClr val="tx2"/>
                </a:solidFill>
              </a:rPr>
              <a:t>, диагностики, лечения и реабилитации, данных при проведении консультаций/консилиумов с применением телемедицинских технологий.</a:t>
            </a:r>
          </a:p>
          <a:p>
            <a:pPr>
              <a:spcBef>
                <a:spcPts val="600"/>
              </a:spcBef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AC5285-E544-446C-A9CE-B7B880D54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240" y="4628727"/>
            <a:ext cx="542591" cy="499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6196F3-E2A1-4AD2-A756-3E1584852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28998"/>
            <a:ext cx="3312368" cy="24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23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Страховые представители медицинских страховых компаний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179511" y="987574"/>
            <a:ext cx="7776865" cy="338437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</a:rPr>
              <a:t>Страховой представитель 3 уровня </a:t>
            </a:r>
            <a:r>
              <a:rPr lang="ru-RU" sz="1600" dirty="0">
                <a:solidFill>
                  <a:schemeClr val="tx2"/>
                </a:solidFill>
              </a:rPr>
              <a:t> контролирует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 фактическое исполнение застрахованными лицами объемов медицинской помощи в медицинских организациях, анализируют своевременность диспансерного наблюдения, плановых госпитализаций и иных рекомендаций по результатам диспансеризации.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соблюдение законных прав застрахованных лиц на получение гарантированной бесплатной и доступной медицинской помощи, в том числе пациентов с онкологическим заболеваниям, оказывает, при необходимости, правовую и методическую поддержку застрахованным лицам при возникновении спорных случаев в досудебном и судебном порядках.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на основании данных о присвоенной группе здоровья и выявленных хронических заболеваниях, представленных страховым представителем 2 уровня, организует индивидуальное сопровождение лиц (при наличии согласия) на всех этапах оказания медицинской помощи.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AC5285-E544-446C-A9CE-B7B880D54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240" y="4628727"/>
            <a:ext cx="54259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5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Экспертиза качества медицинской помощи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923678"/>
            <a:ext cx="1259632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32845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8288"/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Федеральный закон от 29.11.2010 № 326-ФЗ</a:t>
            </a:r>
            <a:b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«Об обязательном медицинском страховании в Российской Федерации»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51520" y="1923678"/>
            <a:ext cx="8208912" cy="273630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bg1"/>
                </a:solidFill>
              </a:rPr>
              <a:t>Статья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40.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tx2"/>
                </a:solidFill>
              </a:rPr>
              <a:t>6. Экспертиза качества медицинской помощи - выявление нарушений при оказании медицинской помощи, в том числе оценка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</a:rPr>
              <a:t>12. По результатам контроля объемов, сроков, качества и условий предоставления медицинской помощи территориальный фонд и (или) страховая медицинская организация в порядке, установленном Федеральным фондом, информируют застрахованных лиц о выявленных нарушениях при оказании им медицинской помощи в соответствии с территориальной программой обязательного медицинского страхования.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762839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ЧТО МОЖЕТ ПРОВЕРИТЬ СТРАХОВОЙ ПРЕДСТАВИТЕЛЬ МСК 3 УРОВНЯ?</a:t>
            </a:r>
          </a:p>
          <a:p>
            <a:r>
              <a:rPr lang="ru-RU" sz="1600" dirty="0">
                <a:solidFill>
                  <a:schemeClr val="tx2"/>
                </a:solidFill>
              </a:rPr>
              <a:t>Экспертиза качества Страховой компанией будет проводиться на основании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40CCEC-ACE1-465F-8ADB-AF3D7D4B3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4604966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083918"/>
            <a:ext cx="7596336" cy="86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23478"/>
            <a:ext cx="7596336" cy="86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/>
            <a:r>
              <a:rPr lang="ru-RU" sz="1400" b="1" dirty="0">
                <a:solidFill>
                  <a:srgbClr val="1F3E7D"/>
                </a:solidFill>
                <a:ea typeface="Times New Roman" panose="02020603050405020304" pitchFamily="18" charset="0"/>
              </a:rPr>
              <a:t>Проект «Организация пациентов: защита, сопровождение, развитие»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35646"/>
            <a:ext cx="6228184" cy="1784680"/>
          </a:xfrm>
          <a:solidFill>
            <a:schemeClr val="bg1">
              <a:lumMod val="75000"/>
              <a:alpha val="20000"/>
            </a:schemeClr>
          </a:solidFill>
        </p:spPr>
        <p:txBody>
          <a:bodyPr anchor="ctr">
            <a:noAutofit/>
          </a:bodyPr>
          <a:lstStyle/>
          <a:p>
            <a:pPr marL="180975" algn="l"/>
            <a:r>
              <a:rPr lang="ru-RU" b="1" dirty="0">
                <a:solidFill>
                  <a:srgbClr val="C00000"/>
                </a:solidFill>
              </a:rPr>
              <a:t>ВОПРОСЫ для обращения к страховому представителю</a:t>
            </a:r>
          </a:p>
        </p:txBody>
      </p:sp>
      <p:pic>
        <p:nvPicPr>
          <p:cNvPr id="7" name="Picture 2" descr="G:\С рабочего стола\Инвалиды\ОООИБРС\Сергеева Светлана\Презентации_янв2021\1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20072" y="123478"/>
            <a:ext cx="3923927" cy="482945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FA8B97-3B0B-43F6-8E8B-CE80E29AB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371950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55308C-84DD-4F04-B776-7A0B4B12B0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913110"/>
            <a:ext cx="2338145" cy="3600000"/>
          </a:xfrm>
          <a:prstGeom prst="roundRect">
            <a:avLst>
              <a:gd name="adj" fmla="val 8148"/>
            </a:avLst>
          </a:prstGeom>
          <a:ln w="1905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Нарушение права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на получение бесплатной медицинской помощи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2223904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Несоблюдение сроков 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оказания медицинской помощи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D617B2-58B9-4118-A600-2C91DCDC3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168" y="4643585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Нарушение права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на получение бесплатной медицинской помощи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2223904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Жалобы на качество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оказанной медицинской помощи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FF1143-51D4-4CDF-9DC9-FF35B727E1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915966"/>
            <a:ext cx="2044599" cy="3600000"/>
          </a:xfrm>
          <a:prstGeom prst="roundRect">
            <a:avLst>
              <a:gd name="adj" fmla="val 8534"/>
            </a:avLst>
          </a:prstGeom>
          <a:ln w="19050"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458B86-30F6-4339-B62E-06DC411DA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819" y="4563565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42D616-811B-4C5C-90A7-F2F1E1CCB2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15566"/>
            <a:ext cx="2116216" cy="3600000"/>
          </a:xfrm>
          <a:prstGeom prst="roundRect">
            <a:avLst>
              <a:gd name="adj" fmla="val 8147"/>
            </a:avLst>
          </a:prstGeom>
          <a:ln w="1905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Нарушение права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на получение бесплатной медицинской помощи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2223904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Сомнения в законности требования платы 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за оказание медицинской помощи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1F1F60-F8FE-4677-B9CE-DA22F7C71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652" y="4592115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A9FA94-E7AB-466F-B805-7991639087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15566"/>
            <a:ext cx="2120548" cy="3600000"/>
          </a:xfrm>
          <a:prstGeom prst="roundRect">
            <a:avLst>
              <a:gd name="adj" fmla="val 8106"/>
            </a:avLst>
          </a:prstGeom>
          <a:ln w="1905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Нарушение права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на получение бесплатной медицинской помощи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1707654"/>
            <a:ext cx="4464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Незаконное требование купить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за счет собственных средств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лекарства и медицинские изделия для больного, получающего медицинскую помощь в стационаре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C3043-4B1D-4778-A065-8F40FA0FF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002" y="4643585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3E82D8-04D5-4641-9D8F-2708DB785C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15566"/>
            <a:ext cx="2031081" cy="3600000"/>
          </a:xfrm>
          <a:prstGeom prst="roundRect">
            <a:avLst>
              <a:gd name="adj" fmla="val 8391"/>
            </a:avLst>
          </a:prstGeom>
          <a:ln w="1905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Нарушение права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на получение бесплатной медицинской помощи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1916127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Сомнения в законности отказа врача на направление пациента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на диагностические процедуры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26281-02EC-463E-BB79-932B63899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494" y="4573090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E89EFD-59DE-4679-A2CC-8C26BB5027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15566"/>
            <a:ext cx="2050169" cy="3600000"/>
          </a:xfrm>
          <a:prstGeom prst="roundRect">
            <a:avLst>
              <a:gd name="adj" fmla="val 8468"/>
            </a:avLst>
          </a:prstGeom>
          <a:ln w="1905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Нарушение права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на получение бесплатной медицинской помощи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1916127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Подозрение в том, что пациенту навязывают платную медицинскую услугу,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хотя услуга входит в гарантированный объем бесплатной помощи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121F71-3EC2-475A-A5B9-9AE878356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904" y="4643585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2"/>
          <p:cNvSpPr txBox="1">
            <a:spLocks/>
          </p:cNvSpPr>
          <p:nvPr/>
        </p:nvSpPr>
        <p:spPr>
          <a:xfrm>
            <a:off x="0" y="1937218"/>
            <a:ext cx="9144000" cy="2304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689225">
              <a:spcBef>
                <a:spcPts val="1200"/>
              </a:spcBef>
            </a:pPr>
            <a:r>
              <a:rPr lang="ru-RU" sz="1600" dirty="0">
                <a:solidFill>
                  <a:schemeClr val="tx2"/>
                </a:solidFill>
              </a:rPr>
              <a:t>Граждане РФ получают </a:t>
            </a:r>
            <a:r>
              <a:rPr lang="ru-RU" sz="1600" b="1" dirty="0">
                <a:solidFill>
                  <a:schemeClr val="tx2"/>
                </a:solidFill>
              </a:rPr>
              <a:t>бесплатную медицинскую помощь 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согласно программе государственных гарантий бесплатного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оказания гражданам медицинской помощи</a:t>
            </a:r>
            <a:r>
              <a:rPr lang="ru-RU" sz="1600" i="1" dirty="0">
                <a:solidFill>
                  <a:schemeClr val="tx2"/>
                </a:solidFill>
              </a:rPr>
              <a:t>.</a:t>
            </a:r>
            <a:br>
              <a:rPr lang="ru-RU" sz="1600" i="1" dirty="0">
                <a:solidFill>
                  <a:schemeClr val="tx2"/>
                </a:solidFill>
              </a:rPr>
            </a:br>
            <a:r>
              <a:rPr lang="ru-RU" sz="1600" i="1" dirty="0">
                <a:solidFill>
                  <a:schemeClr val="tx2"/>
                </a:solidFill>
              </a:rPr>
              <a:t>Ст.80 323-ФЗ</a:t>
            </a:r>
          </a:p>
          <a:p>
            <a:pPr marL="2689225">
              <a:spcBef>
                <a:spcPts val="1200"/>
              </a:spcBef>
            </a:pPr>
            <a:r>
              <a:rPr lang="ru-RU" sz="1600" dirty="0">
                <a:solidFill>
                  <a:schemeClr val="tx2"/>
                </a:solidFill>
              </a:rPr>
              <a:t>Базовая программа </a:t>
            </a:r>
            <a:r>
              <a:rPr lang="ru-RU" sz="1600" b="1" dirty="0">
                <a:solidFill>
                  <a:schemeClr val="tx2"/>
                </a:solidFill>
              </a:rPr>
              <a:t>обязательного медицинского страхования 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(</a:t>
            </a:r>
            <a:r>
              <a:rPr lang="ru-RU" sz="1600" b="1" dirty="0">
                <a:solidFill>
                  <a:schemeClr val="tx2"/>
                </a:solidFill>
              </a:rPr>
              <a:t>ОМС</a:t>
            </a:r>
            <a:r>
              <a:rPr lang="ru-RU" sz="1600" dirty="0">
                <a:solidFill>
                  <a:schemeClr val="tx2"/>
                </a:solidFill>
              </a:rPr>
              <a:t>) - составная часть программы государственных гарантий бесплатного оказания гражданам медицинской помощи</a:t>
            </a:r>
            <a:r>
              <a:rPr lang="ru-RU" sz="1600" i="1" dirty="0">
                <a:solidFill>
                  <a:schemeClr val="tx2"/>
                </a:solidFill>
              </a:rPr>
              <a:t>. </a:t>
            </a:r>
            <a:br>
              <a:rPr lang="ru-RU" sz="1600" i="1" dirty="0">
                <a:solidFill>
                  <a:schemeClr val="tx2"/>
                </a:solidFill>
              </a:rPr>
            </a:br>
            <a:r>
              <a:rPr lang="ru-RU" sz="1600" i="1" dirty="0">
                <a:solidFill>
                  <a:schemeClr val="tx2"/>
                </a:solidFill>
              </a:rPr>
              <a:t>Ст. 35 326-ФЗ об ОМС в РФ.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C00000"/>
                </a:solidFill>
              </a:rPr>
              <a:t>ФЕДЕРАЛЬНЫЙ ЗАКОН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бъект 10"/>
          <p:cNvSpPr txBox="1">
            <a:spLocks/>
          </p:cNvSpPr>
          <p:nvPr/>
        </p:nvSpPr>
        <p:spPr>
          <a:xfrm>
            <a:off x="0" y="699542"/>
            <a:ext cx="9144000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268288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«Об основах охраны здоровья граждан в Российской Федерации» </a:t>
            </a:r>
            <a:b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№ 323-ФЗ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DCE9419-FBED-4AFB-ACD6-26CB094F7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1912"/>
            <a:ext cx="2088232" cy="30746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15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67949FD3-FDCE-4314-A411-77AFE55C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9078" y="4700906"/>
            <a:ext cx="478579" cy="442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Роль страховых представителей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1203598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Страховой представитель обязан не только разобраться в вопросах и проблемах пациентов,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но и принять активное участие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в их разрешении.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843558"/>
            <a:ext cx="7200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14338" name="Picture 2" descr="G:\С рабочего стола\Инвалиды\ОООИБРС\Сергеева Светлана\Презентации_янв2021\0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000" y="747667"/>
            <a:ext cx="3276000" cy="3984323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7F745-AC40-4DB1-BAA3-DC0F97412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904" y="4592115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083918"/>
            <a:ext cx="7596336" cy="86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23478"/>
            <a:ext cx="7596336" cy="86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/>
            <a:r>
              <a:rPr lang="ru-RU" sz="1400" b="1">
                <a:solidFill>
                  <a:srgbClr val="1F3E7D"/>
                </a:solidFill>
                <a:ea typeface="Times New Roman" panose="02020603050405020304" pitchFamily="18" charset="0"/>
              </a:rPr>
              <a:t>Проект «Организация пациентов: защита, сопровождение, развитие»</a:t>
            </a:r>
            <a:endParaRPr lang="ru-RU" sz="1400" b="1" dirty="0">
              <a:solidFill>
                <a:srgbClr val="1F3E7D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03598"/>
            <a:ext cx="6228184" cy="2664296"/>
          </a:xfrm>
          <a:solidFill>
            <a:schemeClr val="bg1">
              <a:lumMod val="75000"/>
              <a:alpha val="20000"/>
            </a:schemeClr>
          </a:solidFill>
        </p:spPr>
        <p:txBody>
          <a:bodyPr anchor="ctr">
            <a:noAutofit/>
          </a:bodyPr>
          <a:lstStyle/>
          <a:p>
            <a:pPr marL="180975" algn="l"/>
            <a:r>
              <a:rPr lang="ru-RU" b="1" dirty="0">
                <a:solidFill>
                  <a:srgbClr val="C00000"/>
                </a:solidFill>
              </a:rPr>
              <a:t>Куда обращаться, если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при устном обращении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свою МСК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страховой представитель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не помог?</a:t>
            </a:r>
          </a:p>
        </p:txBody>
      </p:sp>
      <p:pic>
        <p:nvPicPr>
          <p:cNvPr id="7" name="Picture 2" descr="G:\С рабочего стола\Инвалиды\ОООИБРС\Сергеева Светлана\Презентации_янв2021\1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20072" y="123478"/>
            <a:ext cx="3923927" cy="482945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BDA839-E13D-4840-B20C-D89326ED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431688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699542"/>
            <a:ext cx="9144000" cy="4104456"/>
            <a:chOff x="0" y="699542"/>
            <a:chExt cx="9144000" cy="4104456"/>
          </a:xfrm>
        </p:grpSpPr>
        <p:pic>
          <p:nvPicPr>
            <p:cNvPr id="15363" name="Picture 3" descr="G:\С рабочего стола\Инвалиды\ОООИБРС\Сергеева Светлана\Презентации_янв2021\preview-1431572344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50000" contrast="-60000"/>
            </a:blip>
            <a:srcRect l="51745" t="55643"/>
            <a:stretch>
              <a:fillRect/>
            </a:stretch>
          </p:blipFill>
          <p:spPr bwMode="auto">
            <a:xfrm>
              <a:off x="2475063" y="699542"/>
              <a:ext cx="6668937" cy="4104456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5362" name="Picture 2" descr="G:\С рабочего стола\Инвалиды\ОООИБРС\Сергеева Светлана\Презентации_янв2021\depositphotos_21187181_m-2015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50000" contrast="-60000"/>
            </a:blip>
            <a:srcRect l="9838" t="21453" r="12600" b="11250"/>
            <a:stretch>
              <a:fillRect/>
            </a:stretch>
          </p:blipFill>
          <p:spPr bwMode="auto">
            <a:xfrm>
              <a:off x="0" y="699542"/>
              <a:ext cx="7092280" cy="4104456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7704856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Обратитесь письменно в СТРАХОВУЮ КОМПАНИЮ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3541"/>
            <a:ext cx="8424000" cy="288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986B2-5116-490A-87CE-5B7C42E51D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771550"/>
            <a:ext cx="5040000" cy="3946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5CC1C-99FE-4C36-B0C8-F0DE8E57A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904" y="4649509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С рабочего стола\Инвалиды\ОООИБРС\Сергеева Светлана\Презентации_янв2021\palcy-devushka-klaviatura-ruki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60000" contrast="-70000"/>
          </a:blip>
          <a:srcRect t="43590" r="30652" b="9388"/>
          <a:stretch>
            <a:fillRect/>
          </a:stretch>
        </p:blipFill>
        <p:spPr bwMode="auto">
          <a:xfrm flipH="1">
            <a:off x="0" y="699542"/>
            <a:ext cx="9144000" cy="41044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361287-3261-4F0C-9EE8-20C01B124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787" r="13444" b="1807"/>
          <a:stretch>
            <a:fillRect/>
          </a:stretch>
        </p:blipFill>
        <p:spPr>
          <a:xfrm>
            <a:off x="1619672" y="771550"/>
            <a:ext cx="5832648" cy="392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7704856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Обратитесь во ВСЕРОССИЙСКИЙ СОЮЗ СТРАХОВЩИКОВ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3541"/>
            <a:ext cx="8424000" cy="288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813763-8591-43A7-A45A-58FADAF16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168" y="4592115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1" y="699541"/>
            <a:ext cx="9144001" cy="4104457"/>
            <a:chOff x="-1" y="699541"/>
            <a:chExt cx="9144001" cy="4104457"/>
          </a:xfrm>
        </p:grpSpPr>
        <p:pic>
          <p:nvPicPr>
            <p:cNvPr id="17" name="Picture 2" descr="G:\С рабочего стола\Инвалиды\ОООИБРС\Сергеева Светлана\Презентации_янв2021\palcy-devushka-klaviatura-ruki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60000" contrast="-70000"/>
            </a:blip>
            <a:srcRect t="6232" b="21435"/>
            <a:stretch>
              <a:fillRect/>
            </a:stretch>
          </p:blipFill>
          <p:spPr bwMode="auto">
            <a:xfrm flipH="1">
              <a:off x="1049637" y="699542"/>
              <a:ext cx="8094363" cy="4104456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7410" name="Picture 2" descr="G:\С рабочего стола\Инвалиды\ОООИБРС\Сергеева Светлана\Презентации_янв2021\palcy-devushka-klaviatura-ruki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60000" contrast="-70000"/>
            </a:blip>
            <a:srcRect b="8782"/>
            <a:stretch>
              <a:fillRect/>
            </a:stretch>
          </p:blipFill>
          <p:spPr bwMode="auto">
            <a:xfrm flipH="1">
              <a:off x="-1" y="699541"/>
              <a:ext cx="6418581" cy="4104457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7704856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Обратитесь на ГОРЯЧУЮ ЛИНИЮ ПО ПРАВАМ ПАЦИЕНТА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3541"/>
            <a:ext cx="8424000" cy="288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535EBA-BAD9-4493-B425-289FD7FE4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177" y="4592115"/>
            <a:ext cx="542591" cy="4999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AA3125-10B0-4594-BD8E-EEBE47309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" y="2571750"/>
            <a:ext cx="9144000" cy="2133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1A65E-47A6-401A-955A-15F207DD8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065" y="761336"/>
            <a:ext cx="4590686" cy="19325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Реформа ОМС 2020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762839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С 1 января 2021 к Федеральному фонду ОМС перешли полномочия МСК в отношении контроля и финансирования медпомощи, 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которую оказывают федеральные учреждения.</a:t>
            </a:r>
          </a:p>
        </p:txBody>
      </p:sp>
      <p:pic>
        <p:nvPicPr>
          <p:cNvPr id="13314" name="Picture 2" descr="G:\С рабочего стола\Инвалиды\ОООИБРС\Сергеева Светлана\Презентации_янв2021\4c981d13d97b.jpg"/>
          <p:cNvPicPr>
            <a:picLocks noChangeAspect="1" noChangeArrowheads="1"/>
          </p:cNvPicPr>
          <p:nvPr/>
        </p:nvPicPr>
        <p:blipFill>
          <a:blip r:embed="rId3" cstate="print"/>
          <a:srcRect t="5600" b="41201"/>
          <a:stretch>
            <a:fillRect/>
          </a:stretch>
        </p:blipFill>
        <p:spPr bwMode="auto">
          <a:xfrm>
            <a:off x="0" y="1851670"/>
            <a:ext cx="9144000" cy="27363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D46E1F-4C6B-47B4-BBF0-A3144C06A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976" y="4592115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Реформа ОМС 2020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D46E1F-4C6B-47B4-BBF0-A3144C06A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976" y="4592115"/>
            <a:ext cx="542591" cy="4999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BEE90-EF36-4278-8BFB-5A86322EEC7E}"/>
              </a:ext>
            </a:extLst>
          </p:cNvPr>
          <p:cNvSpPr txBox="1"/>
          <p:nvPr/>
        </p:nvSpPr>
        <p:spPr>
          <a:xfrm>
            <a:off x="395536" y="699542"/>
            <a:ext cx="81369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 action="ppaction://hlinkfile"/>
              </a:rPr>
              <a:t>Приказ Министерства здравоохранения РФ от 23 декабря 2020 г. N 1363н </a:t>
            </a:r>
            <a:endParaRPr lang="ru-RU" dirty="0"/>
          </a:p>
          <a:p>
            <a:r>
              <a:rPr lang="ru-RU" dirty="0">
                <a:solidFill>
                  <a:srgbClr val="2A2A7E"/>
                </a:solidFill>
              </a:rPr>
              <a:t>“Об утверждении Порядка направления застрахованных лиц в медицинские организации, функции и полномочия учредителей в отношении которых осуществляют Правительство Российской Федерации или федеральные органы исполнительной власти, для оказания медицинской помощи в соответствии с едиными требованиями базовой программы обязательного медицинского страхования”</a:t>
            </a:r>
          </a:p>
          <a:p>
            <a:endParaRPr lang="ru-RU" dirty="0">
              <a:solidFill>
                <a:srgbClr val="2A2A7E"/>
              </a:solidFill>
            </a:endParaRPr>
          </a:p>
          <a:p>
            <a:r>
              <a:rPr lang="ru-RU" dirty="0">
                <a:solidFill>
                  <a:srgbClr val="2A2A7E"/>
                </a:solidFill>
              </a:rPr>
              <a:t>Если ВМП- то порядок ВМП</a:t>
            </a:r>
          </a:p>
          <a:p>
            <a:r>
              <a:rPr lang="ru-RU" dirty="0">
                <a:solidFill>
                  <a:srgbClr val="2A2A7E"/>
                </a:solidFill>
              </a:rPr>
              <a:t>Если специализированная помощь (не ВМП)- то осуществляется лечащим врачом ЛПУ или стационара в рамках территориальной программы обязательного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2104914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Медицинские показания для оказания специализированной медицинской помощи в федеральных медицинских организациях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D46E1F-4C6B-47B4-BBF0-A3144C06A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976" y="4592115"/>
            <a:ext cx="542591" cy="4999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BEE90-EF36-4278-8BFB-5A86322EEC7E}"/>
              </a:ext>
            </a:extLst>
          </p:cNvPr>
          <p:cNvSpPr txBox="1"/>
          <p:nvPr/>
        </p:nvSpPr>
        <p:spPr>
          <a:xfrm>
            <a:off x="395536" y="699542"/>
            <a:ext cx="813690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hlinkClick r:id="rId4" action="ppaction://hlinkfile"/>
              </a:rPr>
              <a:t>Приказ Министерства здравоохранения РФ от 23 декабря 2020 г. N 1363н </a:t>
            </a:r>
            <a:endParaRPr lang="ru-RU" sz="1200" i="1" dirty="0"/>
          </a:p>
          <a:p>
            <a:r>
              <a:rPr lang="ru-RU" sz="1200" i="1" dirty="0">
                <a:solidFill>
                  <a:srgbClr val="2A2A7E"/>
                </a:solidFill>
              </a:rPr>
              <a:t>“Об утверждении Порядка направления …”</a:t>
            </a:r>
          </a:p>
          <a:p>
            <a:r>
              <a:rPr lang="ru-RU" dirty="0">
                <a:solidFill>
                  <a:srgbClr val="2A2A7E"/>
                </a:solidFill>
              </a:rPr>
              <a:t>7. </a:t>
            </a:r>
            <a:r>
              <a:rPr lang="ru-RU" sz="1400" dirty="0">
                <a:solidFill>
                  <a:srgbClr val="2A2A7E"/>
                </a:solidFill>
              </a:rPr>
              <a:t>Медицинскими показаниями для оказания специализированной медицинской помощи в федеральных медицинских организациях являются:</a:t>
            </a:r>
          </a:p>
          <a:p>
            <a:r>
              <a:rPr lang="ru-RU" sz="1400" dirty="0">
                <a:solidFill>
                  <a:srgbClr val="2A2A7E"/>
                </a:solidFill>
              </a:rPr>
              <a:t>а) нетипичное течение заболевания и (или) отсутствие эффекта от проводимого лечения;</a:t>
            </a:r>
          </a:p>
          <a:p>
            <a:r>
              <a:rPr lang="ru-RU" sz="1400" dirty="0">
                <a:solidFill>
                  <a:srgbClr val="2A2A7E"/>
                </a:solidFill>
              </a:rPr>
              <a:t>б) необходимость применения методов лечения, не выполняемых в медицинских организациях, осуществляющих деятельность в сфере обязательного медицинского страхования в рамках территориальной программы ОМС;</a:t>
            </a:r>
          </a:p>
          <a:p>
            <a:r>
              <a:rPr lang="ru-RU" sz="1400" dirty="0">
                <a:solidFill>
                  <a:srgbClr val="2A2A7E"/>
                </a:solidFill>
              </a:rPr>
              <a:t>в) высокий риск хирургического лечения в связи с осложненным течением основного заболевания или наличием </a:t>
            </a:r>
            <a:r>
              <a:rPr lang="ru-RU" sz="1400" dirty="0" err="1">
                <a:solidFill>
                  <a:srgbClr val="2A2A7E"/>
                </a:solidFill>
              </a:rPr>
              <a:t>коморбидных</a:t>
            </a:r>
            <a:r>
              <a:rPr lang="ru-RU" sz="1400" dirty="0">
                <a:solidFill>
                  <a:srgbClr val="2A2A7E"/>
                </a:solidFill>
              </a:rPr>
              <a:t> заболеваний;</a:t>
            </a:r>
          </a:p>
          <a:p>
            <a:r>
              <a:rPr lang="ru-RU" sz="1400" dirty="0">
                <a:solidFill>
                  <a:srgbClr val="2A2A7E"/>
                </a:solidFill>
              </a:rPr>
              <a:t>г) необходимость выполнения повторных хирургических вмешательств в случаях, предусмотренных подпунктами "а" - "в" настоящего пункта;</a:t>
            </a:r>
          </a:p>
          <a:p>
            <a:r>
              <a:rPr lang="ru-RU" sz="1400" dirty="0">
                <a:solidFill>
                  <a:srgbClr val="2A2A7E"/>
                </a:solidFill>
              </a:rPr>
              <a:t>д) необходимость дополнительного обследования в </a:t>
            </a:r>
            <a:r>
              <a:rPr lang="ru-RU" sz="1400" dirty="0" err="1">
                <a:solidFill>
                  <a:srgbClr val="2A2A7E"/>
                </a:solidFill>
              </a:rPr>
              <a:t>диагностически</a:t>
            </a:r>
            <a:r>
              <a:rPr lang="ru-RU" sz="1400" dirty="0">
                <a:solidFill>
                  <a:srgbClr val="2A2A7E"/>
                </a:solidFill>
              </a:rPr>
              <a:t> сложных случаях и (или) в случаях комплексной предоперационной подготовки у пациентов с осложненными формами заболевания и (или) </a:t>
            </a:r>
            <a:r>
              <a:rPr lang="ru-RU" sz="1400" dirty="0" err="1">
                <a:solidFill>
                  <a:srgbClr val="2A2A7E"/>
                </a:solidFill>
              </a:rPr>
              <a:t>коморбидными</a:t>
            </a:r>
            <a:r>
              <a:rPr lang="ru-RU" sz="1400" dirty="0">
                <a:solidFill>
                  <a:srgbClr val="2A2A7E"/>
                </a:solidFill>
              </a:rPr>
              <a:t> заболеваниями для последующего лечения;</a:t>
            </a:r>
          </a:p>
          <a:p>
            <a:r>
              <a:rPr lang="ru-RU" sz="1400" dirty="0">
                <a:solidFill>
                  <a:srgbClr val="2A2A7E"/>
                </a:solidFill>
              </a:rPr>
              <a:t>е) необходимость повторной госпитализации по рекомендации федеральной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288957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Медицинские показания для оказания специализированной медицинской помощи в федеральных медицинских организациях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D46E1F-4C6B-47B4-BBF0-A3144C06A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976" y="4592115"/>
            <a:ext cx="542591" cy="4999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BEE90-EF36-4278-8BFB-5A86322EEC7E}"/>
              </a:ext>
            </a:extLst>
          </p:cNvPr>
          <p:cNvSpPr txBox="1"/>
          <p:nvPr/>
        </p:nvSpPr>
        <p:spPr>
          <a:xfrm>
            <a:off x="395536" y="699542"/>
            <a:ext cx="813690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hlinkClick r:id="rId4" action="ppaction://hlinkfile"/>
              </a:rPr>
              <a:t>Приказ Министерства здравоохранения РФ от 23 декабря 2020 г. N 1363н </a:t>
            </a:r>
            <a:endParaRPr lang="ru-RU" sz="1200" i="1" dirty="0"/>
          </a:p>
          <a:p>
            <a:r>
              <a:rPr lang="ru-RU" sz="1200" i="1" dirty="0">
                <a:solidFill>
                  <a:srgbClr val="2A2A7E"/>
                </a:solidFill>
              </a:rPr>
              <a:t>“Об утверждении Порядка направления …”</a:t>
            </a:r>
          </a:p>
          <a:p>
            <a:r>
              <a:rPr lang="ru-RU" dirty="0">
                <a:solidFill>
                  <a:srgbClr val="2A2A7E"/>
                </a:solidFill>
              </a:rPr>
              <a:t>10. Пациент (его законный представитель) при наличии результатов лабораторных, инструментальных и других видов исследований, подтверждающих установленный диагноз и наличие медицинских показаний для оказания специализированной медицинской помощи, </a:t>
            </a:r>
            <a:r>
              <a:rPr lang="ru-RU" b="1" dirty="0">
                <a:solidFill>
                  <a:srgbClr val="FF0000"/>
                </a:solidFill>
              </a:rPr>
              <a:t>может самостоятельно обратиться в федеральную медицинскую организацию </a:t>
            </a:r>
            <a:r>
              <a:rPr lang="ru-RU" dirty="0">
                <a:solidFill>
                  <a:srgbClr val="2A2A7E"/>
                </a:solidFill>
              </a:rPr>
              <a:t>для оказания медицинской помощи по перечню заболеваний, состояний (групп заболеваний, состояний), при которых федеральными медицинскими организациями оказывается специализированная, в том числе высокотехнологичная, медицинская помощь в стационарных условиях и в условиях дневного стационара, установленному Программой (далее - Перечень)3.</a:t>
            </a:r>
          </a:p>
        </p:txBody>
      </p:sp>
    </p:spTree>
    <p:extLst>
      <p:ext uri="{BB962C8B-B14F-4D97-AF65-F5344CB8AC3E}">
        <p14:creationId xmlns:p14="http://schemas.microsoft.com/office/powerpoint/2010/main" val="2727795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23478"/>
            <a:ext cx="7596336" cy="1152128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795886"/>
            <a:ext cx="7596000" cy="1152128"/>
          </a:xfrm>
          <a:prstGeom prst="rect">
            <a:avLst/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91630"/>
            <a:ext cx="5796136" cy="2088232"/>
          </a:xfrm>
          <a:solidFill>
            <a:srgbClr val="4F81BD">
              <a:alpha val="10196"/>
            </a:srgbClr>
          </a:solidFill>
        </p:spPr>
        <p:txBody>
          <a:bodyPr anchor="ctr">
            <a:noAutofit/>
          </a:bodyPr>
          <a:lstStyle/>
          <a:p>
            <a:pPr marL="354013" lvl="0" algn="l"/>
            <a:r>
              <a:rPr lang="ru-RU" sz="4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" name="Picture 2" descr="G:\С рабочего стола\Инвалиды\ОООИБРС\Сергеева Светлана\Презентации_янв2021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4907" y="0"/>
            <a:ext cx="4179093" cy="5143500"/>
          </a:xfrm>
          <a:prstGeom prst="rect">
            <a:avLst/>
          </a:prstGeom>
          <a:noFill/>
        </p:spPr>
      </p:pic>
      <p:pic>
        <p:nvPicPr>
          <p:cNvPr id="4102" name="Picture 6" descr="G:\С рабочего стола\Инвалиды\ОООИБРС\Фонд президентских грантов\horizontal\pgrants_logo_gp_horizon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5245" y="4120022"/>
            <a:ext cx="3998883" cy="900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3B4173-7C60-493B-BF41-04D19B147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270514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Что такое ОМС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323528" y="1131590"/>
            <a:ext cx="5472608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600" b="1" dirty="0">
                <a:solidFill>
                  <a:schemeClr val="tx2"/>
                </a:solidFill>
                <a:hlinkClick r:id="rId3"/>
              </a:rPr>
              <a:t>ОБЯЗАТЕЛЬНОЕ МЕДИЦИНСКОЕ СТРАХОВАНИЕ </a:t>
            </a:r>
            <a:r>
              <a:rPr lang="ru-RU" sz="1600" dirty="0">
                <a:solidFill>
                  <a:schemeClr val="tx2"/>
                </a:solidFill>
              </a:rPr>
              <a:t>–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вид обязательного социального страхования, представляющий собой систему создаваемых государством правовых, экономических и организационных мер, направленных на обеспечение при наступлении </a:t>
            </a:r>
            <a:r>
              <a:rPr lang="ru-RU" sz="1600" b="1" dirty="0">
                <a:solidFill>
                  <a:schemeClr val="tx2"/>
                </a:solidFill>
              </a:rPr>
              <a:t>страхового случая </a:t>
            </a:r>
            <a:r>
              <a:rPr lang="ru-RU" sz="1600" dirty="0">
                <a:solidFill>
                  <a:srgbClr val="C00000"/>
                </a:solidFill>
              </a:rPr>
              <a:t>гарантий бесплатного оказания </a:t>
            </a:r>
            <a:r>
              <a:rPr lang="ru-RU" sz="1600" b="1" dirty="0">
                <a:solidFill>
                  <a:srgbClr val="C00000"/>
                </a:solidFill>
              </a:rPr>
              <a:t>застрахованному лицу </a:t>
            </a:r>
            <a:r>
              <a:rPr lang="ru-RU" sz="1600" dirty="0">
                <a:solidFill>
                  <a:srgbClr val="C00000"/>
                </a:solidFill>
              </a:rPr>
              <a:t>медицинской помощи</a:t>
            </a:r>
            <a:r>
              <a:rPr lang="ru-RU" sz="1600" dirty="0">
                <a:solidFill>
                  <a:schemeClr val="tx2"/>
                </a:solidFill>
              </a:rPr>
              <a:t> за счет средств обязательного медицинского страхования в пределах </a:t>
            </a:r>
            <a:r>
              <a:rPr lang="ru-RU" sz="1600" b="1" dirty="0">
                <a:solidFill>
                  <a:srgbClr val="C00000"/>
                </a:solidFill>
              </a:rPr>
              <a:t>территориальной</a:t>
            </a:r>
            <a:r>
              <a:rPr lang="ru-RU" sz="1600" dirty="0">
                <a:solidFill>
                  <a:srgbClr val="C00000"/>
                </a:solidFill>
              </a:rPr>
              <a:t> программы обязательного медицинского страхования </a:t>
            </a:r>
            <a:r>
              <a:rPr lang="ru-RU" sz="1600" dirty="0">
                <a:solidFill>
                  <a:schemeClr val="tx2"/>
                </a:solidFill>
              </a:rPr>
              <a:t>и в установленных настоящим Федеральным законом случаях в пределах </a:t>
            </a:r>
            <a:r>
              <a:rPr lang="ru-RU" sz="1600" b="1" dirty="0">
                <a:solidFill>
                  <a:srgbClr val="C00000"/>
                </a:solidFill>
              </a:rPr>
              <a:t>базовой</a:t>
            </a:r>
            <a:r>
              <a:rPr lang="ru-RU" sz="1600" dirty="0">
                <a:solidFill>
                  <a:srgbClr val="C00000"/>
                </a:solidFill>
              </a:rPr>
              <a:t> программы обязательного медицинского страхования.</a:t>
            </a:r>
          </a:p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600" dirty="0">
                <a:solidFill>
                  <a:srgbClr val="2A2A7E"/>
                </a:solidFill>
              </a:rPr>
              <a:t>(ст. 2 326-ФЗ)</a:t>
            </a:r>
          </a:p>
        </p:txBody>
      </p:sp>
      <p:pic>
        <p:nvPicPr>
          <p:cNvPr id="2050" name="Picture 2" descr="G:\С рабочего стола\Инвалиды\ОООИБРС\Сергеева Светлана\Презентации_янв2021\0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000" y="747667"/>
            <a:ext cx="3276000" cy="3984323"/>
          </a:xfrm>
          <a:prstGeom prst="rect">
            <a:avLst/>
          </a:prstGeom>
          <a:noFill/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CAB99D-78F5-4D4B-8A4E-366B2D4C7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536" y="4749765"/>
            <a:ext cx="485824" cy="447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Кто является страховщиком в РФ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323528" y="1203598"/>
            <a:ext cx="5472608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  <a:hlinkClick r:id="rId3"/>
              </a:rPr>
              <a:t>СТРАХОВЩИКОМ</a:t>
            </a:r>
            <a:r>
              <a:rPr lang="ru-RU" sz="1600" dirty="0">
                <a:solidFill>
                  <a:schemeClr val="tx2"/>
                </a:solidFill>
              </a:rPr>
              <a:t> по обязательному медицинскому страхованию является </a:t>
            </a:r>
            <a:r>
              <a:rPr lang="ru-RU" sz="1600" b="1" dirty="0">
                <a:solidFill>
                  <a:schemeClr val="tx2"/>
                </a:solidFill>
              </a:rPr>
              <a:t>Федеральный фонд </a:t>
            </a:r>
            <a:r>
              <a:rPr lang="ru-RU" sz="1600" dirty="0">
                <a:solidFill>
                  <a:schemeClr val="tx2"/>
                </a:solidFill>
              </a:rPr>
              <a:t>в рамках реализации базовой программы обязательного медицинского страхования.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</a:rPr>
              <a:t>2. Федеральный фонд - некоммерческая организация, созданная Российской Федерацией в соответствии с настоящим Федеральным законом для реализации государственной политики в сфере обязательного медицинского страхования.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</a:rPr>
              <a:t>(ст.12 326-ФЗ)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3074" name="Picture 2" descr="G:\С рабочего стола\Инвалиды\ОООИБРС\Сергеева Светлана\Презентации_янв2021\0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000" y="747667"/>
            <a:ext cx="3276000" cy="3984323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578FB0-75D1-4901-96EC-0F876102A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296" y="4640124"/>
            <a:ext cx="541440" cy="499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 рабочего стола\Инвалиды\ОООИБРС\Сергеева Светлана\Презентации_янв2021\0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000" y="747667"/>
            <a:ext cx="3276000" cy="3984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Что такое МСК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323528" y="987574"/>
            <a:ext cx="547260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</a:rPr>
              <a:t>СТРАХОВАЯ МЕДИЦИНСКАЯ ОРГАНИЗАЦИЯ, осуществляющая деятельность в сфере обязательного медицинского страхования - страховая организация, имеющая лицензию, …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</a:rPr>
              <a:t>Страховая медицинская организация осуществляет </a:t>
            </a:r>
            <a:r>
              <a:rPr lang="ru-RU" sz="1600" b="1" dirty="0">
                <a:solidFill>
                  <a:schemeClr val="tx2"/>
                </a:solidFill>
              </a:rPr>
              <a:t>отдельные полномочия страховщика </a:t>
            </a:r>
            <a:r>
              <a:rPr lang="ru-RU" sz="1600" dirty="0">
                <a:solidFill>
                  <a:schemeClr val="tx2"/>
                </a:solidFill>
              </a:rPr>
              <a:t>в соответствии с настоящим Федеральным законом и договором о финансовом обеспечении обязательного медицинского страхования, заключенным между территориальным фондом и страховой медицинской организацией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(далее - договор о финансовом обеспечении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обязательного медицинского страхования).</a:t>
            </a:r>
          </a:p>
          <a:p>
            <a:pPr>
              <a:spcBef>
                <a:spcPts val="600"/>
              </a:spcBef>
            </a:pPr>
            <a:r>
              <a:rPr lang="ru-RU" sz="1600" i="1" dirty="0">
                <a:solidFill>
                  <a:schemeClr val="tx2"/>
                </a:solidFill>
              </a:rPr>
              <a:t>ст. 14 326-ФЗ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A32C6D-B270-498E-BF5C-79D0E9216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904" y="4673026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500" b="1" dirty="0">
                <a:solidFill>
                  <a:srgbClr val="342D7B"/>
                </a:solidFill>
              </a:rPr>
              <a:t>Федеральный закон от 29.11.2010 N 326-ФЗ (ред. от 08.12.2020) "Об обязательном медицинском страховании в Российской Федерации"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789552"/>
            <a:ext cx="6326460" cy="42304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r>
              <a:rPr lang="ru-RU" sz="1350" dirty="0"/>
              <a:t>Полномочия Российской Федерации в сфере ОМС. Устанавливает:</a:t>
            </a:r>
          </a:p>
          <a:p>
            <a:pPr marL="0" indent="0">
              <a:buNone/>
            </a:pPr>
            <a:r>
              <a:rPr lang="ru-RU" sz="1350" dirty="0"/>
              <a:t>1) государственная политика в сфере ОМС;</a:t>
            </a:r>
          </a:p>
          <a:p>
            <a:pPr marL="0" indent="0">
              <a:buNone/>
            </a:pPr>
            <a:r>
              <a:rPr lang="ru-RU" sz="1350" dirty="0"/>
              <a:t>2) организация ОМС в РФ;</a:t>
            </a:r>
          </a:p>
          <a:p>
            <a:pPr marL="0" indent="0">
              <a:buNone/>
            </a:pPr>
            <a:r>
              <a:rPr lang="ru-RU" sz="1350" dirty="0"/>
              <a:t>3) круг лиц, подлежащих ОМС;</a:t>
            </a:r>
          </a:p>
          <a:p>
            <a:pPr marL="0" indent="0">
              <a:buNone/>
            </a:pPr>
            <a:r>
              <a:rPr lang="ru-RU" sz="1350" dirty="0"/>
              <a:t>4) тарифов и порядка взимания страховых взносов на ОМС;</a:t>
            </a:r>
          </a:p>
          <a:p>
            <a:pPr marL="0" indent="0">
              <a:buNone/>
            </a:pPr>
            <a:r>
              <a:rPr lang="ru-RU" sz="1350" dirty="0"/>
              <a:t>5) базовая программа ОМС и единые требования к тер. программам ОМС;</a:t>
            </a:r>
          </a:p>
          <a:p>
            <a:pPr marL="0" indent="0">
              <a:buNone/>
            </a:pPr>
            <a:r>
              <a:rPr lang="ru-RU" sz="1350" dirty="0"/>
              <a:t>6) порядок распределения, предоставления и расходования субвенций из бюджета ФФОМС бюджетам ТФОМС;</a:t>
            </a:r>
          </a:p>
          <a:p>
            <a:pPr marL="0" indent="0">
              <a:buNone/>
            </a:pPr>
            <a:r>
              <a:rPr lang="ru-RU" sz="1350" dirty="0"/>
              <a:t>7) ответственность субъектов ОМС и участников ОМС за нарушение законодательства об ОМС;</a:t>
            </a:r>
          </a:p>
          <a:p>
            <a:pPr marL="0" indent="0">
              <a:buNone/>
            </a:pPr>
            <a:r>
              <a:rPr lang="ru-RU" sz="1350" dirty="0"/>
              <a:t>8) управление средствами ОМС;</a:t>
            </a:r>
          </a:p>
          <a:p>
            <a:pPr marL="0" indent="0">
              <a:buNone/>
            </a:pPr>
            <a:r>
              <a:rPr lang="ru-RU" sz="1350" dirty="0"/>
              <a:t>9) общие принципы организации информационных систем и информационного взаимодействия в сфере ОМС, ведения персонифицированного учета сведений о застрахованных лицах и персонифицированного учета сведений о медицинской помощи, оказанной застрахованным лицам;</a:t>
            </a:r>
          </a:p>
          <a:p>
            <a:pPr marL="0" indent="0">
              <a:buNone/>
            </a:pPr>
            <a:r>
              <a:rPr lang="ru-RU" sz="1350" dirty="0"/>
              <a:t>10) установление системы защиты прав застрахованных лиц в сфере ОМС;</a:t>
            </a:r>
          </a:p>
          <a:p>
            <a:pPr marL="0" indent="0">
              <a:buNone/>
            </a:pP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403729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500" b="1" dirty="0">
                <a:solidFill>
                  <a:srgbClr val="342D7B"/>
                </a:solidFill>
              </a:rPr>
              <a:t>Федеральный закон от 29.11.2010 N 326-ФЗ (ред. от 08.12.2020) "Об обязательном медицинском страховании в Российской Федерации"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789553"/>
            <a:ext cx="6172200" cy="38050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11) </a:t>
            </a:r>
            <a:r>
              <a:rPr lang="ru-RU" sz="1200" b="1" dirty="0">
                <a:solidFill>
                  <a:srgbClr val="00B050"/>
                </a:solidFill>
              </a:rPr>
              <a:t>финансовое обеспечение предоставления застрахованным лицам специализированной, в том числе высокотехнологичной, медицинской помощи, оказываемой медицинскими организациями, функции и полномочия учредителей в отношении которых осуществляют Правительство Российской Федерации или федеральные органы исполнительной власти (далее - медицинские организации, подведомственные федеральным органам исполнительной власти), в соответствии с едиными требованиями базовой программы ОМС.</a:t>
            </a:r>
          </a:p>
          <a:p>
            <a:pPr marL="0" indent="0">
              <a:buNone/>
            </a:pPr>
            <a:r>
              <a:rPr lang="ru-RU" sz="1200" dirty="0"/>
              <a:t>(п. 11 введен Федеральным законом от 08.12.2020 N 430-ФЗ)</a:t>
            </a:r>
          </a:p>
        </p:txBody>
      </p:sp>
    </p:spTree>
    <p:extLst>
      <p:ext uri="{BB962C8B-B14F-4D97-AF65-F5344CB8AC3E}">
        <p14:creationId xmlns:p14="http://schemas.microsoft.com/office/powerpoint/2010/main" val="155855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rcRect t="4666" b="6668"/>
          <a:stretch>
            <a:fillRect/>
          </a:stretch>
        </p:blipFill>
        <p:spPr>
          <a:xfrm>
            <a:off x="3609556" y="1959766"/>
            <a:ext cx="1636856" cy="75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52928" cy="62753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sz="2200" b="1" dirty="0">
                <a:solidFill>
                  <a:srgbClr val="0070C0"/>
                </a:solidFill>
              </a:rPr>
              <a:t>Медицинские страховые компании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4803998"/>
            <a:ext cx="8280000" cy="19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G:\С рабочего стола\Инвалиды\ОООИБРС\ПРИЗМА\центр реабилитации\логотип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804030"/>
            <a:ext cx="81992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0" y="843558"/>
            <a:ext cx="914400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ГЛАВНЫЕ ПОЛНОМОЧНЫЕ ЗАЩИТНИКИ ПАЦИЕНТА РФ 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и его прав на бесплатную медицинскую помощь 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в рамках ПРОГРАММ ОМС РФ 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447764" y="4803998"/>
            <a:ext cx="4248472" cy="3395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800" dirty="0">
                <a:solidFill>
                  <a:schemeClr val="accent1"/>
                </a:solidFill>
              </a:rPr>
              <a:t>КТО ТАКИЕ СТРАХОВЫЕ ПРЕДСТАВИТЕЛИ, КАК ОНИ МОГУТ ЗАЩИЩАТЬ ПРАВА ПАЦИЕНТОВ?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424" y="3018216"/>
            <a:ext cx="1944000" cy="4752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rcRect l="3978" t="14637" r="6022" b="23007"/>
          <a:stretch>
            <a:fillRect/>
          </a:stretch>
        </p:blipFill>
        <p:spPr>
          <a:xfrm>
            <a:off x="425079" y="3903950"/>
            <a:ext cx="2274713" cy="46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5055" y="2931862"/>
            <a:ext cx="1157142" cy="64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156782"/>
            <a:ext cx="2160000" cy="3619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/>
          <a:srcRect l="2312" t="4909" r="2312" b="4909"/>
          <a:stretch>
            <a:fillRect/>
          </a:stretch>
        </p:blipFill>
        <p:spPr>
          <a:xfrm>
            <a:off x="4515708" y="2931862"/>
            <a:ext cx="1455205" cy="64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/>
          <a:srcRect l="8470" t="10723" r="2590" b="14214"/>
          <a:stretch>
            <a:fillRect/>
          </a:stretch>
        </p:blipFill>
        <p:spPr>
          <a:xfrm>
            <a:off x="467544" y="2931862"/>
            <a:ext cx="1944000" cy="64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784" y="1976841"/>
            <a:ext cx="2160000" cy="7218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3903950"/>
            <a:ext cx="2193750" cy="468000"/>
          </a:xfrm>
          <a:prstGeom prst="rect">
            <a:avLst/>
          </a:prstGeom>
        </p:spPr>
      </p:pic>
      <p:pic>
        <p:nvPicPr>
          <p:cNvPr id="5122" name="Picture 2" descr="G:\С рабочего стола\Инвалиды\ОООИБРС\Сергеева Светлана\Презентации_янв2021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2390" y="3903950"/>
            <a:ext cx="2383196" cy="4680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119637-F455-45FD-8FB1-48EB78DEBA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6773" y="4643585"/>
            <a:ext cx="542591" cy="4999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2605</Words>
  <Application>Microsoft Office PowerPoint</Application>
  <PresentationFormat>Экран (16:9)</PresentationFormat>
  <Paragraphs>176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Calibri</vt:lpstr>
      <vt:lpstr>Тема Office</vt:lpstr>
      <vt:lpstr>Что такое ОМС. Зачем пациенту нужно знать про свою Медицинскую страховую компанию.  Кто такие страховые представители.</vt:lpstr>
      <vt:lpstr>Конституция РФ</vt:lpstr>
      <vt:lpstr>ФЕДЕРАЛЬНЫЙ ЗАКОН</vt:lpstr>
      <vt:lpstr>Что такое ОМС</vt:lpstr>
      <vt:lpstr>Кто является страховщиком в РФ</vt:lpstr>
      <vt:lpstr>Что такое МСК</vt:lpstr>
      <vt:lpstr>Федеральный закон от 29.11.2010 N 326-ФЗ (ред. от 08.12.2020) "Об обязательном медицинском страховании в Российской Федерации"</vt:lpstr>
      <vt:lpstr>Федеральный закон от 29.11.2010 N 326-ФЗ (ред. от 08.12.2020) "Об обязательном медицинском страховании в Российской Федерации"</vt:lpstr>
      <vt:lpstr>Медицинские страховые компании</vt:lpstr>
      <vt:lpstr>Кто может получить полис ОМС</vt:lpstr>
      <vt:lpstr>Объем МП, который получает застрахованный  на территории получения полиса</vt:lpstr>
      <vt:lpstr>Объем МП, который получает застрахованный  вне территории получения полиса</vt:lpstr>
      <vt:lpstr>Объем МП, который получает застрахованный </vt:lpstr>
      <vt:lpstr>Нормативная база. Страховые представители медицинских страховых компаний</vt:lpstr>
      <vt:lpstr>Страховые представители медицинских страховых компаний</vt:lpstr>
      <vt:lpstr>Страховые представители медицинских страховых компаний</vt:lpstr>
      <vt:lpstr>Страховые представители медицинских страховых компаний</vt:lpstr>
      <vt:lpstr>Страховые представители медицинских страховых компаний</vt:lpstr>
      <vt:lpstr>Страховые представители медицинских страховых компаний</vt:lpstr>
      <vt:lpstr>Страховые представители медицинских страховых компаний</vt:lpstr>
      <vt:lpstr>Страховые представители медицинских страховых компаний</vt:lpstr>
      <vt:lpstr>Экспертиза качества медицинской помощи</vt:lpstr>
      <vt:lpstr>Презентация PowerPoint</vt:lpstr>
      <vt:lpstr>Нарушение права  на получение бесплатной медицинской помощи</vt:lpstr>
      <vt:lpstr>Нарушение права  на получение бесплатной медицинской помощи</vt:lpstr>
      <vt:lpstr>Нарушение права  на получение бесплатной медицинской помощи</vt:lpstr>
      <vt:lpstr>Нарушение права  на получение бесплатной медицинской помощи</vt:lpstr>
      <vt:lpstr>Нарушение права  на получение бесплатной медицинской помощи</vt:lpstr>
      <vt:lpstr>Нарушение права  на получение бесплатной медицинской помощи</vt:lpstr>
      <vt:lpstr>Роль страховых представителей</vt:lpstr>
      <vt:lpstr>Презентация PowerPoint</vt:lpstr>
      <vt:lpstr>Обратитесь письменно в СТРАХОВУЮ КОМПАНИЮ</vt:lpstr>
      <vt:lpstr>Обратитесь во ВСЕРОССИЙСКИЙ СОЮЗ СТРАХОВЩИКОВ</vt:lpstr>
      <vt:lpstr>Обратитесь на ГОРЯЧУЮ ЛИНИЮ ПО ПРАВАМ ПАЦИЕНТА</vt:lpstr>
      <vt:lpstr>Реформа ОМС 2020</vt:lpstr>
      <vt:lpstr>Реформа ОМС 2020</vt:lpstr>
      <vt:lpstr>Медицинские показания для оказания специализированной медицинской помощи в федеральных медицинских организациях</vt:lpstr>
      <vt:lpstr>Медицинские показания для оказания специализированной медицинской помощи в федеральных медицинских организациях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Сергей Кичигин</cp:lastModifiedBy>
  <cp:revision>293</cp:revision>
  <dcterms:created xsi:type="dcterms:W3CDTF">2021-01-22T13:10:40Z</dcterms:created>
  <dcterms:modified xsi:type="dcterms:W3CDTF">2021-04-27T08:35:10Z</dcterms:modified>
</cp:coreProperties>
</file>