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3" r:id="rId3"/>
    <p:sldId id="308" r:id="rId4"/>
    <p:sldId id="422" r:id="rId5"/>
    <p:sldId id="332" r:id="rId6"/>
    <p:sldId id="333" r:id="rId7"/>
    <p:sldId id="420" r:id="rId8"/>
    <p:sldId id="312" r:id="rId9"/>
    <p:sldId id="316" r:id="rId10"/>
    <p:sldId id="313" r:id="rId11"/>
    <p:sldId id="314" r:id="rId12"/>
    <p:sldId id="320" r:id="rId13"/>
    <p:sldId id="322" r:id="rId14"/>
    <p:sldId id="327" r:id="rId15"/>
    <p:sldId id="324" r:id="rId16"/>
    <p:sldId id="423" r:id="rId17"/>
    <p:sldId id="424" r:id="rId18"/>
    <p:sldId id="414" r:id="rId19"/>
    <p:sldId id="317" r:id="rId20"/>
    <p:sldId id="419" r:id="rId21"/>
    <p:sldId id="321" r:id="rId22"/>
    <p:sldId id="415" r:id="rId23"/>
    <p:sldId id="416" r:id="rId24"/>
    <p:sldId id="328" r:id="rId25"/>
    <p:sldId id="323" r:id="rId26"/>
    <p:sldId id="336" r:id="rId27"/>
    <p:sldId id="405" r:id="rId28"/>
    <p:sldId id="421" r:id="rId29"/>
    <p:sldId id="299" r:id="rId30"/>
    <p:sldId id="396" r:id="rId31"/>
    <p:sldId id="315" r:id="rId32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Кичигин" initials="СК" lastIdx="1" clrIdx="0">
    <p:extLst>
      <p:ext uri="{19B8F6BF-5375-455C-9EA6-DF929625EA0E}">
        <p15:presenceInfo xmlns:p15="http://schemas.microsoft.com/office/powerpoint/2012/main" userId="02358af925a8b8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D7B"/>
    <a:srgbClr val="169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ECF7-A684-4B2E-91C9-1642296B4BB5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D57B-7760-4FB6-8FE3-4E84029F2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8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5F9A-9FE3-4EEC-9B1D-1E7361A2FE8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83D9F-5535-4FA6-8E01-85BE3B3C3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3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3D9F-5535-4FA6-8E01-85BE3B3C3E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9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3D9F-5535-4FA6-8E01-85BE3B3C3E2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3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3D9F-5535-4FA6-8E01-85BE3B3C3E2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7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3D9F-5535-4FA6-8E01-85BE3B3C3E2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7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83D9F-5535-4FA6-8E01-85BE3B3C3E2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6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EB6F3-5F27-412A-BB95-AE806B43F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FCC223-A97F-4AFA-9F92-3A33905F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05DE8-FCE5-435B-976A-DA936825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0D8B2-BA52-4D55-B1AC-12C335CB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005F6-C8A5-443D-8B27-7D9F12FB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8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E79CD-AE55-44F5-8274-00CFE611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7EE04D-00F3-4621-AE2A-C4D3B06BB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18F67-52A1-43A9-A2D2-5BF24514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957E5-0ED6-401F-B67F-11EF06AE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BEE53-D5E0-4FD7-99BB-7F97302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121B1A-1F7A-4F00-94B8-168B8F30E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A48555-AC41-4718-A679-85F27CF7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89A1C-82FE-4F30-8290-299D1805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C87A1-B554-4190-BAA2-34D29393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82128-EA8C-46B5-8194-14C38201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7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357167"/>
            <a:ext cx="7715304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14283" y="6286522"/>
            <a:ext cx="8501122" cy="35719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11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4A7E-5B3A-40E2-90E9-EE95DF4C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DD34B-A8E3-4088-8CE0-04F02DCF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BABE4-7CBF-4D8F-98A0-F5952458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FFCD4-B09C-4974-9A16-6B818483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AE622-845D-42DE-9315-B3A82DDB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052B7-80C1-426A-BF09-613DA6EA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F6E115-3130-4AD0-A49D-368E851F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22B1B-D26D-448F-8DCF-FBACAF92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5EEB3-6191-4963-8859-ACFD8422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62541-9911-46F5-8DCA-CA62F316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5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DF1BA-ED22-4E9F-B6BF-DA779FB6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43339-4FA8-487E-A8DA-DBB569DD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02CD3-A55E-4CEB-9210-812E8587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10DAEA-91B4-484C-89E6-BEBC1D28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E83FB-6611-4534-AB54-EAFA2EBE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0E784D-44F2-496A-892E-4453E122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5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F19C3-C94F-4D99-8B92-F07394E5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905A9-E538-412E-9C66-369E29939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120A35-40F8-4507-89FB-710885EE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0685B6-B99C-4D11-9F9B-7D3879AF3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75FEE-D271-4939-ABB1-A3CEEA112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59790A-398D-415E-AFAE-A13999F0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CAF76E-E91C-47EB-8CE1-B18852FE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6539AB-45E2-4B30-A4DE-5A272E68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45F34-1EB3-4C61-8E9C-57678184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1AC69-9FC5-4FF5-ACD5-BF486ACF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97EA0-AB46-413B-8AFC-3AFB762A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BD46E7-D417-4D67-8F06-8234FB65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3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E7D706-950D-4D6E-BCC3-179F1722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94D04B-EC35-46A0-8086-320DEED3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AC2D0E-5B5F-478A-9C1C-CD177554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AED15-AD61-45D7-B367-1BE09621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08F36-7A7C-4E32-93C4-A4E58AD7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4DFE7-C925-48EF-8062-0E66DBFA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62769D-910D-4911-AFCC-250DBDF3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888DD-F016-4AE3-85AA-DA5AC180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56ABF-6D3B-4F21-87DB-F7E5EBED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6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B725B-D428-4EAF-A7E9-8341325C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168C1-A804-4702-B99E-C55B93D7C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81A220-86E2-47A3-913B-8C4C2B49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4F1E7-FEB0-4A21-B68E-1DF24F49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963D6-96FB-4B94-B663-3439FE4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D03C6-8096-4D3D-8827-A220EB84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EBF16-0AAD-4BD2-8CE1-F7B7F691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2CD65-803C-4E3F-86E2-A681DBD4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90D7D-07DE-4BE4-8475-2A4216AC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B9ED-97E8-4262-BC86-2BD86E3D702F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277B5-8828-4890-8A33-52C478A54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82DE6-175F-4255-B95E-DC5B69EB1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6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onsultant.ru/document/cons_doc_LAW_28399/8c815f376c72a61b3df7905bb5aae9f144d2cb0d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99" y="2948600"/>
            <a:ext cx="7837714" cy="1107924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Организация медицинской помощи в РФ. Программа госгарантий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AA4C2-94AD-684F-A3B4-EEB4E4EA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24487" y="0"/>
            <a:ext cx="1919513" cy="1933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A45D7-24C4-BC4D-89D1-37D9C2F6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1606"/>
            <a:ext cx="1963478" cy="168639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177946" y="4314356"/>
            <a:ext cx="5310266" cy="715192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/>
          <a:p>
            <a:pPr lvl="0" algn="r">
              <a:lnSpc>
                <a:spcPct val="120000"/>
              </a:lnSpc>
              <a:buClr>
                <a:srgbClr val="EB326B"/>
              </a:buClr>
              <a:defRPr/>
            </a:pPr>
            <a:r>
              <a:rPr lang="ru-RU" dirty="0">
                <a:solidFill>
                  <a:srgbClr val="5A69A9"/>
                </a:solidFill>
              </a:rPr>
              <a:t>Кичигина Н.Ф.</a:t>
            </a:r>
          </a:p>
          <a:p>
            <a:pPr algn="r">
              <a:buClr>
                <a:srgbClr val="EB326B"/>
              </a:buClr>
            </a:pPr>
            <a:r>
              <a:rPr lang="ru-RU" dirty="0">
                <a:solidFill>
                  <a:srgbClr val="5A69A9"/>
                </a:solidFill>
              </a:rPr>
              <a:t>Координатор проектов ВСП Горячая линия и Навигатор пациента </a:t>
            </a:r>
          </a:p>
          <a:p>
            <a:pPr algn="r">
              <a:buClr>
                <a:srgbClr val="EB326B"/>
              </a:buClr>
            </a:pPr>
            <a:endParaRPr lang="ru-RU" dirty="0">
              <a:solidFill>
                <a:srgbClr val="5A69A9"/>
              </a:solidFill>
            </a:endParaRPr>
          </a:p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EB326B"/>
              </a:buClr>
              <a:defRPr/>
            </a:pPr>
            <a:endParaRPr lang="ru-RU" dirty="0">
              <a:solidFill>
                <a:srgbClr val="5A69A9"/>
              </a:solidFill>
            </a:endParaRPr>
          </a:p>
        </p:txBody>
      </p:sp>
      <p:pic>
        <p:nvPicPr>
          <p:cNvPr id="8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D6B93F72-2141-487A-B8A8-4FB67AEC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626" y="1076407"/>
            <a:ext cx="1522749" cy="1547113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56A1C-6E46-42A8-BA4F-B9FD0BF39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0" y="1403448"/>
            <a:ext cx="1971557" cy="69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548A3-7CD5-43D6-A5DB-5A680BF514E4}"/>
              </a:ext>
            </a:extLst>
          </p:cNvPr>
          <p:cNvSpPr txBox="1"/>
          <p:nvPr/>
        </p:nvSpPr>
        <p:spPr>
          <a:xfrm>
            <a:off x="2283926" y="5029547"/>
            <a:ext cx="62042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Проект «Организация пациентов: защита, сопровождение,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9">
            <a:extLst>
              <a:ext uri="{FF2B5EF4-FFF2-40B4-BE49-F238E27FC236}">
                <a16:creationId xmlns:a16="http://schemas.microsoft.com/office/drawing/2014/main" id="{7AD664A1-311A-4B42-B4B1-EA1EE550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ПРЕДЕЛЬНЫЕ СРОКИ ОЖИДАНИЯ. ЛПУ.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ВСЕ ВИДЫ ДИАГНОСТИКИ:</a:t>
            </a:r>
            <a:endParaRPr lang="ru-RU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/>
              <a:t>рентген, включая маммографию,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/>
              <a:t>функциональная диагностика,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err="1"/>
              <a:t>узи</a:t>
            </a:r>
            <a:r>
              <a:rPr lang="ru-RU" sz="2600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/>
              <a:t>лабораторные исследования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/>
              <a:t>Компьютерная томография,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/>
              <a:t>магнитно-резонансной томография,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/>
              <a:t>ангиографии </a:t>
            </a:r>
            <a:endParaRPr lang="ru-RU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00B050"/>
                </a:solidFill>
              </a:rPr>
              <a:t>14 рабочих дней со дня назначения исследования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srgbClr val="FF0000"/>
                </a:solidFill>
              </a:rPr>
              <a:t>Для онкологии- 7 рабочих дней</a:t>
            </a:r>
            <a:endParaRPr lang="ru-RU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FA3A56-B0BD-456F-BF65-398ECCC8B6CE}"/>
              </a:ext>
            </a:extLst>
          </p:cNvPr>
          <p:cNvSpPr/>
          <p:nvPr/>
        </p:nvSpPr>
        <p:spPr>
          <a:xfrm>
            <a:off x="683568" y="623731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  <p:pic>
        <p:nvPicPr>
          <p:cNvPr id="10" name="Рисунок 9" descr="Изображение выглядит как человек, внутренний, прибор, женщина&#10;&#10;Описание создано автоматически">
            <a:extLst>
              <a:ext uri="{FF2B5EF4-FFF2-40B4-BE49-F238E27FC236}">
                <a16:creationId xmlns:a16="http://schemas.microsoft.com/office/drawing/2014/main" id="{53BB50C7-1E04-482E-9D10-30D927DFA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26218"/>
            <a:ext cx="2304256" cy="15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6BD9B7C1-52AF-4635-B576-3F34FA62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ПРЕДЕЛЬНЫЕ СРОКИ ОЖИДАНИЯ ГОСПИТАЛИЗАЦИИ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2) </a:t>
            </a:r>
            <a:r>
              <a:rPr lang="ru-RU" sz="2400" b="1" dirty="0"/>
              <a:t>специализированная стационарная медицинская помощь </a:t>
            </a:r>
            <a:r>
              <a:rPr lang="ru-RU" sz="2400" i="1" dirty="0"/>
              <a:t>(госпитализация в больницу)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-14 рабочих дней </a:t>
            </a:r>
            <a:r>
              <a:rPr lang="ru-RU" sz="1800" dirty="0"/>
              <a:t>со дня выдачи лечащим врачом направления на госпитализацию, </a:t>
            </a:r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b="1" dirty="0">
                <a:solidFill>
                  <a:srgbClr val="FF0000"/>
                </a:solidFill>
              </a:rPr>
              <a:t>7 рабочих дней </a:t>
            </a:r>
            <a:r>
              <a:rPr lang="ru-RU" sz="1800" dirty="0"/>
              <a:t>для пациентов с подозрением на </a:t>
            </a:r>
            <a:r>
              <a:rPr lang="ru-RU" sz="1800" b="1" dirty="0"/>
              <a:t>онкологическое заболевание </a:t>
            </a:r>
            <a:r>
              <a:rPr lang="ru-RU" sz="1800" dirty="0"/>
              <a:t>с момента гистологической верификации опухоли или с момента установления диагноза заболевания;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145" y="4005064"/>
            <a:ext cx="2973710" cy="20306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0AAF92-9882-40F4-A160-7F586294FEA1}"/>
              </a:ext>
            </a:extLst>
          </p:cNvPr>
          <p:cNvSpPr/>
          <p:nvPr/>
        </p:nvSpPr>
        <p:spPr>
          <a:xfrm>
            <a:off x="611560" y="6237312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3484306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D06F6174-2513-4908-8B26-AAD1CC1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ВМП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Высокотехнологичная медицинская помощь- применение новых сложных и (или) уникальных методов лечения, а также ресурсоемких методов лечения с научно доказанной эффективностью</a:t>
            </a:r>
          </a:p>
          <a:p>
            <a:pPr marL="0" indent="0">
              <a:buNone/>
            </a:pPr>
            <a:r>
              <a:rPr lang="ru-RU" sz="2400" b="1" dirty="0"/>
              <a:t>Срок получения не установлен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2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429537"/>
            <a:ext cx="3096344" cy="20604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14C099-1779-4917-A089-51A439368E98}"/>
              </a:ext>
            </a:extLst>
          </p:cNvPr>
          <p:cNvSpPr/>
          <p:nvPr/>
        </p:nvSpPr>
        <p:spPr>
          <a:xfrm>
            <a:off x="683568" y="6126164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21251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CFD9604-3CE9-4ADD-9DC6-DDDBA7E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Паллиативная медицинская помощь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Паллиативная медицинская помощь </a:t>
            </a:r>
            <a:r>
              <a:rPr lang="ru-RU" sz="2000" dirty="0"/>
              <a:t>оказывается бесплатно в амбулаторных и стационарных</a:t>
            </a:r>
          </a:p>
          <a:p>
            <a:pPr marL="0" indent="0">
              <a:buNone/>
            </a:pPr>
            <a:r>
              <a:rPr lang="ru-RU" sz="2000" dirty="0"/>
              <a:t>условиях медицинскими работниками, прошедшими обучение по оказанию такой помощи, и представляет</a:t>
            </a:r>
          </a:p>
          <a:p>
            <a:pPr marL="0" indent="0">
              <a:buNone/>
            </a:pPr>
            <a:r>
              <a:rPr lang="ru-RU" sz="2000" dirty="0"/>
              <a:t>собой комплекс медицинских вмешательств, направленных на </a:t>
            </a:r>
            <a:r>
              <a:rPr lang="ru-RU" sz="2000" b="1" u="sng" dirty="0"/>
              <a:t>избавление от боли и облегчение других тяжелых проявлений заболевания</a:t>
            </a:r>
            <a:r>
              <a:rPr lang="ru-RU" sz="2000" dirty="0"/>
              <a:t>, в целях улучшения качества жизни неизлечимо больных граждан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985093"/>
            <a:ext cx="2787127" cy="18547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9D3676-E5DA-4F90-B174-EADF401D7C95}"/>
              </a:ext>
            </a:extLst>
          </p:cNvPr>
          <p:cNvSpPr/>
          <p:nvPr/>
        </p:nvSpPr>
        <p:spPr>
          <a:xfrm>
            <a:off x="457200" y="6165304"/>
            <a:ext cx="825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79893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CFD9604-3CE9-4ADD-9DC6-DDDBA7E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Паллиативная медицинская помощь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Медицинская организация: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u="sng" dirty="0"/>
              <a:t>ОРГАНИЗУЕТ</a:t>
            </a:r>
            <a:r>
              <a:rPr lang="ru-RU" dirty="0"/>
              <a:t> оказание паллиативной помощи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b="1" dirty="0"/>
              <a:t>ОБЕСПЕЧИВАЕТ</a:t>
            </a:r>
            <a:r>
              <a:rPr lang="ru-RU" dirty="0"/>
              <a:t> пациента </a:t>
            </a:r>
            <a:r>
              <a:rPr lang="ru-RU" u="sng" dirty="0"/>
              <a:t>медицинскими изделиями</a:t>
            </a:r>
            <a:r>
              <a:rPr lang="ru-RU" dirty="0"/>
              <a:t>, предназначенными для поддержания функций органов для использования на дому </a:t>
            </a:r>
          </a:p>
          <a:p>
            <a:pPr marL="514350" indent="-514350">
              <a:buFont typeface="+mj-lt"/>
              <a:buAutoNum type="arabicPeriod"/>
            </a:pPr>
            <a:r>
              <a:rPr lang="ru-RU" u="sng" dirty="0"/>
              <a:t>ОБЕСПЕЧИВАЕТ необходимыми лекарственными препаратами</a:t>
            </a:r>
            <a:r>
              <a:rPr lang="ru-RU" dirty="0"/>
              <a:t>, в том числе </a:t>
            </a:r>
            <a:r>
              <a:rPr lang="ru-RU" u="sng" dirty="0"/>
              <a:t>наркотическими </a:t>
            </a:r>
            <a:r>
              <a:rPr lang="ru-RU" dirty="0"/>
              <a:t>лекарственными препаратами и психотропными лекарственными препаратами, используемыми при посещениях на дому.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9D3676-E5DA-4F90-B174-EADF401D7C95}"/>
              </a:ext>
            </a:extLst>
          </p:cNvPr>
          <p:cNvSpPr/>
          <p:nvPr/>
        </p:nvSpPr>
        <p:spPr>
          <a:xfrm>
            <a:off x="457200" y="6165304"/>
            <a:ext cx="825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70493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CFD9604-3CE9-4ADD-9DC6-DDDBA7E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ПАЛЛИАТИВНАЯ МЕДИЦИНСКАЯ ПОМОЩЬ.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Медицинские организации </a:t>
            </a:r>
            <a:r>
              <a:rPr lang="ru-RU" b="1" dirty="0"/>
              <a:t>взаимодействуют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с родственниками </a:t>
            </a:r>
            <a:r>
              <a:rPr lang="ru-RU" dirty="0"/>
              <a:t>и иными членами семьи пациента или законным, лицами, осуществляющими уход за пациентом,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добровольцами </a:t>
            </a:r>
            <a:r>
              <a:rPr lang="ru-RU" dirty="0"/>
              <a:t>(волонтерами),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организациями социального обслуживания</a:t>
            </a:r>
            <a:r>
              <a:rPr lang="ru-RU" dirty="0"/>
              <a:t>, НКО,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/>
              <a:t>религиозными</a:t>
            </a:r>
            <a:r>
              <a:rPr lang="ru-RU" dirty="0"/>
              <a:t> организациями,</a:t>
            </a:r>
          </a:p>
          <a:p>
            <a:pPr marL="0" indent="0">
              <a:buNone/>
            </a:pPr>
            <a:r>
              <a:rPr lang="ru-RU" dirty="0"/>
              <a:t>в целях предоставления пациенту </a:t>
            </a:r>
            <a:r>
              <a:rPr lang="ru-RU" b="1" dirty="0"/>
              <a:t>социальных услуг, мер социальной защиты</a:t>
            </a:r>
            <a:r>
              <a:rPr lang="ru-RU" dirty="0"/>
              <a:t>, мер </a:t>
            </a:r>
            <a:r>
              <a:rPr lang="ru-RU" b="1" dirty="0"/>
              <a:t>психологической поддержки </a:t>
            </a:r>
            <a:r>
              <a:rPr lang="ru-RU" dirty="0"/>
              <a:t>и духовной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233886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CFD9604-3CE9-4ADD-9DC6-DDDBA7E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Паллиативная помощь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Медицинская организация, к которой пациент прикреплен для получения первичной медико-санитарной помощи, </a:t>
            </a:r>
            <a:r>
              <a:rPr lang="ru-RU" b="1" u="sng" dirty="0"/>
              <a:t>ОРГАНИЗУЕТ</a:t>
            </a:r>
            <a:r>
              <a:rPr lang="ru-RU" dirty="0"/>
              <a:t> оказание ему паллиативной первичной медицинской помощи медицинскими работниками. </a:t>
            </a:r>
          </a:p>
          <a:p>
            <a:pPr marL="0" indent="0">
              <a:buNone/>
            </a:pPr>
            <a:r>
              <a:rPr lang="ru-RU" dirty="0"/>
              <a:t>За счет бюджетных ассигнований бюджетов субъектов РФ  ЛПУ должны обеспечить пациента </a:t>
            </a:r>
            <a:r>
              <a:rPr lang="ru-RU" u="sng" dirty="0"/>
              <a:t>медицинскими изделиями</a:t>
            </a:r>
            <a:r>
              <a:rPr lang="ru-RU" dirty="0"/>
              <a:t>, предназначенными для поддержания функций органов и систем организма человека, для использования на дому по перечню, утвержденному МЗРФ, а также </a:t>
            </a:r>
            <a:r>
              <a:rPr lang="ru-RU" u="sng" dirty="0"/>
              <a:t>необходимыми лекарственными препаратами</a:t>
            </a:r>
            <a:r>
              <a:rPr lang="ru-RU" dirty="0"/>
              <a:t>, в том числе </a:t>
            </a:r>
            <a:r>
              <a:rPr lang="ru-RU" u="sng" dirty="0"/>
              <a:t>наркотическими </a:t>
            </a:r>
            <a:r>
              <a:rPr lang="ru-RU" dirty="0"/>
              <a:t>лекарственными препаратами и психотропными лекарственными препаратами, используемыми при посещениях на дому.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9D3676-E5DA-4F90-B174-EADF401D7C95}"/>
              </a:ext>
            </a:extLst>
          </p:cNvPr>
          <p:cNvSpPr/>
          <p:nvPr/>
        </p:nvSpPr>
        <p:spPr>
          <a:xfrm>
            <a:off x="457200" y="6165304"/>
            <a:ext cx="825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74568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0CFD9604-3CE9-4ADD-9DC6-DDDBA7E9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ПАЛЛИАТИВНАЯ МЕДИЦИНСКАЯ ПОМОЩЬ. НОВОЕ В ПГГ 2020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Медицинские организации, оказывающие паллиативную медицинскую помощь, осуществляют </a:t>
            </a:r>
            <a:r>
              <a:rPr lang="ru-RU" b="1" dirty="0"/>
              <a:t>взаимодействие с родственниками </a:t>
            </a:r>
            <a:r>
              <a:rPr lang="ru-RU" dirty="0"/>
              <a:t>и иными членами семьи пациента или законным представителем пациента, лицами, осуществляющими уход за пациентом, </a:t>
            </a:r>
            <a:r>
              <a:rPr lang="ru-RU" b="1" dirty="0"/>
              <a:t>добровольцами</a:t>
            </a:r>
            <a:r>
              <a:rPr lang="ru-RU" dirty="0"/>
              <a:t>(волонтерами), а также </a:t>
            </a:r>
            <a:r>
              <a:rPr lang="ru-RU" b="1" dirty="0"/>
              <a:t>организациями социального обслуживания</a:t>
            </a:r>
            <a:r>
              <a:rPr lang="ru-RU" dirty="0"/>
              <a:t>, религиозными организациями и организациями,…в целях предоставления такому пациенту </a:t>
            </a:r>
            <a:r>
              <a:rPr lang="ru-RU" b="1" dirty="0"/>
              <a:t>социальных услуг, мер социальной защиты</a:t>
            </a:r>
            <a:r>
              <a:rPr lang="ru-RU" dirty="0"/>
              <a:t> (поддержки)в соответствии с законодательством Российской Федерации, мер </a:t>
            </a:r>
            <a:r>
              <a:rPr lang="ru-RU" b="1" dirty="0"/>
              <a:t>психологической поддержки </a:t>
            </a:r>
            <a:r>
              <a:rPr lang="ru-RU" dirty="0"/>
              <a:t>и духовной помощи.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9D3676-E5DA-4F90-B174-EADF401D7C95}"/>
              </a:ext>
            </a:extLst>
          </p:cNvPr>
          <p:cNvSpPr/>
          <p:nvPr/>
        </p:nvSpPr>
        <p:spPr>
          <a:xfrm>
            <a:off x="457200" y="6165304"/>
            <a:ext cx="825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61091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F:\Конгресс 2016\ОООИБРС\титу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8440"/>
            <a:ext cx="6858000" cy="3858768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187D8F3-B481-4475-A472-6D962331D307}"/>
              </a:ext>
            </a:extLst>
          </p:cNvPr>
          <p:cNvSpPr/>
          <p:nvPr/>
        </p:nvSpPr>
        <p:spPr>
          <a:xfrm>
            <a:off x="179512" y="1844824"/>
            <a:ext cx="6541932" cy="272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9" marR="0" lvl="0" indent="0" algn="ctr" defTabSz="514350" rtl="0" eaLnBrk="1" fontAlgn="auto" latinLnBrk="0" hangingPunct="1">
              <a:lnSpc>
                <a:spcPct val="103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F0000"/>
                </a:solidFill>
                <a:latin typeface="Calibri"/>
              </a:rPr>
              <a:t>Гарантии программы 2021 на получение бесплатной неотложной помощи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719" marR="0" lvl="0" indent="0" algn="ctr" defTabSz="514350" rtl="0" eaLnBrk="1" fontAlgn="auto" latinLnBrk="0" hangingPunct="1">
              <a:lnSpc>
                <a:spcPct val="103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5719" marR="0" lvl="0" indent="0" algn="ctr" defTabSz="514350" rtl="0" eaLnBrk="1" fontAlgn="auto" latinLnBrk="0" hangingPunct="1">
              <a:lnSpc>
                <a:spcPct val="103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srgbClr val="24247A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35719" marR="0" lvl="0" indent="0" algn="ctr" defTabSz="514350" rtl="0" eaLnBrk="1" fontAlgn="auto" latinLnBrk="0" hangingPunct="1">
              <a:lnSpc>
                <a:spcPct val="103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24247A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Проект «Право на здоровье. Развитие общественного участия в повышении качества оказания медицинских услуг в городах присутствия ГК «Росатом»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14FC5-8BDA-4B08-B358-08C23FDB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5A391-F783-4CBB-99FE-F3D374291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4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ПРЕДЕЛЬНЫЕ СРОКИ ОЖИДАНИЯ. НЕОТЛОЖНАЯ ПОМОЩЬ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Неотложная помощь - это помощь, оказываемая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при внезапных острых заболеваниях, состояниях,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обострении хронических заболеваний </a:t>
            </a:r>
          </a:p>
          <a:p>
            <a:pPr marL="0" indent="0">
              <a:buNone/>
            </a:pPr>
            <a:r>
              <a:rPr lang="ru-RU" sz="2400" u="sng" dirty="0"/>
              <a:t>БЕЗ </a:t>
            </a:r>
            <a:r>
              <a:rPr lang="ru-RU" sz="2400" dirty="0"/>
              <a:t>явных признаков </a:t>
            </a:r>
            <a:r>
              <a:rPr lang="ru-RU" sz="2400" u="sng" dirty="0"/>
              <a:t>угрозы жизни пациента</a:t>
            </a:r>
          </a:p>
          <a:p>
            <a:pPr marL="0" indent="0">
              <a:buNone/>
            </a:pPr>
            <a:r>
              <a:rPr lang="ru-RU" sz="2400" dirty="0"/>
              <a:t>Медицинская помощь по неотложным показаниям в амбулаторных условиях оказывается врачами-терапевтами участковыми, врачами общей практики (семейными врачами), врачами-педиатрами участковыми, врачами-акушерами-гинекологами и осуществляется в день обращения пациента в </a:t>
            </a:r>
            <a:r>
              <a:rPr lang="ru-RU" sz="2400" b="1" dirty="0">
                <a:solidFill>
                  <a:srgbClr val="FF0000"/>
                </a:solidFill>
              </a:rPr>
              <a:t>течение 2-х часов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8E5E77-0019-4C60-9672-8BA6B6B3E105}"/>
              </a:ext>
            </a:extLst>
          </p:cNvPr>
          <p:cNvSpPr/>
          <p:nvPr/>
        </p:nvSpPr>
        <p:spPr>
          <a:xfrm>
            <a:off x="395536" y="623731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5129002"/>
            <a:ext cx="1971824" cy="14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037" y="857249"/>
            <a:ext cx="7826907" cy="944666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135000"/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Конституция РФ (с изменениями от 01.07.2020)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7999"/>
            <a:chOff x="0" y="0"/>
            <a:chExt cx="12192000" cy="6857999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5563096"/>
              <a:ext cx="1583499" cy="12949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1"/>
              <a:ext cx="12956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6" y="944682"/>
            <a:ext cx="700789" cy="64809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297873" y="1592779"/>
            <a:ext cx="80231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hlinkClick r:id="rId5"/>
              </a:rPr>
              <a:t>Статья 41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1.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имеет право на охрану здоровья и медицинскую помощь. Медицинская помощь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в государственных и муниципальных учреждениях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здравоохранения оказывается гражданам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БЕСПЛАТНО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за счет средств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соответствующего бюджета, страховых взносов, других поступлений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2. 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Сокрытие должностными лицами фактов и обстоятельств, создающих угрозу для жизни и здоровья людей, влечет за собой ответственность в соответствии с федеральным законом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ОТЛИЧИЕ СКОРОЙ ПОМОЩИ ОТ НЕОТЛОЖНОЙ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EE09878C-9A69-44BE-A298-AFFB6CAE6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276" y="1825625"/>
            <a:ext cx="5433447" cy="43513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8E5E77-0019-4C60-9672-8BA6B6B3E105}"/>
              </a:ext>
            </a:extLst>
          </p:cNvPr>
          <p:cNvSpPr/>
          <p:nvPr/>
        </p:nvSpPr>
        <p:spPr>
          <a:xfrm>
            <a:off x="395536" y="623731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35666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7FE87504-F2E6-44B1-9643-54C34315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Экстренная помощь и сроки ее ожидания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/>
              <a:t>Экстренная помощь, оказывается при внезапных острых заболеваниях, состояниях, обострении хронических заболеваний, представляющих </a:t>
            </a:r>
            <a:r>
              <a:rPr lang="ru-RU" sz="2600" b="1" dirty="0">
                <a:solidFill>
                  <a:srgbClr val="FF0000"/>
                </a:solidFill>
              </a:rPr>
              <a:t>угрозу жизни пациента. </a:t>
            </a:r>
            <a:r>
              <a:rPr lang="ru-RU" sz="2600" b="1" dirty="0"/>
              <a:t>Оказывается человеку безотлагательно и бесплатно БЕЗ ДОКУМЕНТОВ</a:t>
            </a:r>
          </a:p>
          <a:p>
            <a:pPr marL="0" indent="0">
              <a:buNone/>
            </a:pPr>
            <a:r>
              <a:rPr lang="ru-RU" sz="2600" b="1" dirty="0"/>
              <a:t>Скорая медицинская помощь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FF0000"/>
                </a:solidFill>
              </a:rPr>
              <a:t>Единый номер вызова СМП по РФ- 112</a:t>
            </a:r>
          </a:p>
          <a:p>
            <a:pPr marL="0" indent="0">
              <a:buNone/>
            </a:pPr>
            <a:r>
              <a:rPr lang="ru-RU" sz="2600" dirty="0"/>
              <a:t>Время </a:t>
            </a:r>
            <a:r>
              <a:rPr lang="ru-RU" sz="2600" b="1" dirty="0" err="1"/>
              <a:t>доезда</a:t>
            </a:r>
            <a:r>
              <a:rPr lang="ru-RU" sz="2600" b="1" dirty="0"/>
              <a:t> до пациента </a:t>
            </a:r>
            <a:r>
              <a:rPr lang="ru-RU" sz="2600" dirty="0"/>
              <a:t>-</a:t>
            </a:r>
            <a:r>
              <a:rPr lang="ru-RU" sz="2600" b="1" dirty="0"/>
              <a:t>20 минут </a:t>
            </a:r>
            <a:r>
              <a:rPr lang="ru-RU" sz="2600" dirty="0"/>
              <a:t>с момента ее вызова ( с учетом транспортной доступности)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031068-4278-4B88-843E-3C8D708D13D7}"/>
              </a:ext>
            </a:extLst>
          </p:cNvPr>
          <p:cNvSpPr/>
          <p:nvPr/>
        </p:nvSpPr>
        <p:spPr>
          <a:xfrm>
            <a:off x="179512" y="616530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790" y="5085395"/>
            <a:ext cx="4122419" cy="13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71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7FE87504-F2E6-44B1-9643-54C34315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Экстренная помощь и сроки ее ожидания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Поводами для вызова скорой медицинской помощи в экстренной форме являются внезапные острые заболевания, состояния, обострения хронических заболеваний, представляющие угрозу жизни пациента, в том числе:</a:t>
            </a:r>
          </a:p>
          <a:p>
            <a:pPr marL="0" indent="0">
              <a:buNone/>
            </a:pP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а) нарушения сознания;</a:t>
            </a:r>
          </a:p>
          <a:p>
            <a:pPr marL="0" indent="0">
              <a:buNone/>
            </a:pPr>
            <a:r>
              <a:rPr lang="ru-RU" sz="2600" b="1" dirty="0"/>
              <a:t>б) нарушения дыхания;</a:t>
            </a:r>
          </a:p>
          <a:p>
            <a:pPr marL="0" indent="0">
              <a:buNone/>
            </a:pPr>
            <a:r>
              <a:rPr lang="ru-RU" sz="2600" b="1" dirty="0"/>
              <a:t>в) нарушения системы кровообращения;</a:t>
            </a:r>
          </a:p>
          <a:p>
            <a:pPr marL="0" indent="0">
              <a:buNone/>
            </a:pPr>
            <a:r>
              <a:rPr lang="ru-RU" sz="2600" b="1" dirty="0"/>
              <a:t>г) психические расстройства, сопровождающиеся действиями пациента, представляющими непосредственную опасность для него или других лиц;</a:t>
            </a:r>
          </a:p>
          <a:p>
            <a:pPr marL="0" indent="0">
              <a:buNone/>
            </a:pPr>
            <a:endParaRPr lang="ru-RU" sz="26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031068-4278-4B88-843E-3C8D708D13D7}"/>
              </a:ext>
            </a:extLst>
          </p:cNvPr>
          <p:cNvSpPr/>
          <p:nvPr/>
        </p:nvSpPr>
        <p:spPr>
          <a:xfrm>
            <a:off x="179512" y="616530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62635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7FE87504-F2E6-44B1-9643-54C34315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Экстренная помощь и сроки ее ожидания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/>
              <a:t>Поводами для вызова скорой медицинской помощи в экстренной форме являются внезапные острые заболевания, состояния, обострения хронических заболеваний, представляющие угрозу жизни пациента, в том числе:</a:t>
            </a:r>
          </a:p>
          <a:p>
            <a:pPr marL="0" indent="0">
              <a:buNone/>
            </a:pP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е) травмы любой этиологии, отравления, ранения (сопровождающиеся кровотечением, представляющим угрозу жизни, или повреждением внутренних органов);</a:t>
            </a:r>
          </a:p>
          <a:p>
            <a:pPr marL="0" indent="0">
              <a:buNone/>
            </a:pPr>
            <a:r>
              <a:rPr lang="ru-RU" sz="2600" b="1" dirty="0"/>
              <a:t>ж) термические и химические ожоги;</a:t>
            </a:r>
          </a:p>
          <a:p>
            <a:pPr marL="0" indent="0">
              <a:buNone/>
            </a:pPr>
            <a:r>
              <a:rPr lang="ru-RU" sz="2600" b="1" dirty="0"/>
              <a:t>з) кровотечения любой этиологии;</a:t>
            </a:r>
          </a:p>
          <a:p>
            <a:pPr marL="0" indent="0">
              <a:buNone/>
            </a:pPr>
            <a:r>
              <a:rPr lang="ru-RU" sz="2600" b="1" dirty="0"/>
              <a:t>и) роды, угроза прерывания беременности.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031068-4278-4B88-843E-3C8D708D13D7}"/>
              </a:ext>
            </a:extLst>
          </p:cNvPr>
          <p:cNvSpPr/>
          <p:nvPr/>
        </p:nvSpPr>
        <p:spPr>
          <a:xfrm>
            <a:off x="179512" y="616530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261341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7FE87504-F2E6-44B1-9643-54C34315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Экстренная помощь и сроки ее ожидания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При оказании скорой медицинской помощи в случае необходимости осуществляется медицинская эвакуация</a:t>
            </a:r>
          </a:p>
          <a:p>
            <a:pPr marL="0" indent="0">
              <a:buNone/>
            </a:pPr>
            <a:r>
              <a:rPr lang="ru-RU" sz="2400" dirty="0"/>
              <a:t>5. Медицинская эвакуация включает в себя:</a:t>
            </a:r>
          </a:p>
          <a:p>
            <a:pPr marL="0" indent="0">
              <a:buNone/>
            </a:pPr>
            <a:r>
              <a:rPr lang="ru-RU" sz="2400" dirty="0"/>
              <a:t>1) санитарно-авиационную эвакуацию, осуществляемую воздушными судами;</a:t>
            </a:r>
          </a:p>
          <a:p>
            <a:pPr marL="0" indent="0">
              <a:buNone/>
            </a:pPr>
            <a:r>
              <a:rPr lang="ru-RU" sz="2400" dirty="0"/>
              <a:t>2) санитарную эвакуацию, осуществляемую наземным, водным и другими видами транспорта.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06" y="4653136"/>
            <a:ext cx="2306786" cy="1727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247" y="4653136"/>
            <a:ext cx="2595851" cy="17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8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Бесплатное лекарственное обеспечение в рамках ПГГ 2021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/>
              <a:t>При оказании в рамках Программы первичной медико-санитарной помощи в условиях:</a:t>
            </a:r>
          </a:p>
          <a:p>
            <a:pPr marL="0" indent="0">
              <a:buNone/>
            </a:pPr>
            <a:r>
              <a:rPr lang="ru-RU" sz="2400" dirty="0"/>
              <a:t>ДНЕВНОГО СТАЦИОНАРА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ЛПУ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ru-RU" sz="2400" dirty="0"/>
              <a:t>и в НЕОТЛОЖНОЙ ФОРМЕ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(Травмпункт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400" dirty="0"/>
              <a:t>, </a:t>
            </a:r>
          </a:p>
          <a:p>
            <a:pPr marL="0" indent="0">
              <a:buNone/>
            </a:pPr>
            <a:r>
              <a:rPr lang="ru-RU" sz="2400" dirty="0"/>
              <a:t>СПЕЦИАЛИЗИРОВАННОЙ медицинской помощи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(больница)</a:t>
            </a:r>
            <a:r>
              <a:rPr lang="ru-RU" sz="2400" dirty="0"/>
              <a:t> , </a:t>
            </a:r>
          </a:p>
          <a:p>
            <a:pPr marL="0" indent="0">
              <a:buNone/>
            </a:pPr>
            <a:r>
              <a:rPr lang="ru-RU" sz="2400" dirty="0"/>
              <a:t>в том числе ВЫСОКОТЕХНОЛОГИЧНОЙ, </a:t>
            </a:r>
          </a:p>
          <a:p>
            <a:pPr marL="0" indent="0">
              <a:buNone/>
            </a:pPr>
            <a:r>
              <a:rPr lang="ru-RU" sz="2400" dirty="0"/>
              <a:t>СКОРОЙ, в том числе скорой специализированной, медицинской помощи, паллиативной медицинской помощи В СТАЦИОНАРНЫХ УСЛОВИЯХ </a:t>
            </a:r>
            <a:r>
              <a:rPr lang="ru-RU" sz="2400" b="1" dirty="0">
                <a:solidFill>
                  <a:srgbClr val="FF0000"/>
                </a:solidFill>
              </a:rPr>
              <a:t>ОСУЩЕСТВЛЯЕТСЯ ОБЕСПЕЧЕНИЕ граждан лекарственными препаратами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для медицинского применения, включенными в ПЕРЕЧЕНЬ ЖИЗНЕННО НЕОБХОДИМЫХ И ВАЖНЕЙШИХ ЛЕКАРСТВЕННЫХ ПРЕПАРАТОВ, и медицинскими изделиями, включенными в утвержденный Правительством Российской Федерации перечень медицинских изделий, имплантируемых в организм человека, </a:t>
            </a:r>
            <a:r>
              <a:rPr lang="ru-RU" sz="2400" dirty="0">
                <a:solidFill>
                  <a:srgbClr val="FF0000"/>
                </a:solidFill>
              </a:rPr>
              <a:t>а также медицинскими изделиями, предназначенными для поддержания функций органов и систем организма человека, для использования на дому </a:t>
            </a:r>
            <a:r>
              <a:rPr lang="ru-RU" sz="2400" dirty="0">
                <a:solidFill>
                  <a:srgbClr val="002060"/>
                </a:solidFill>
              </a:rPr>
              <a:t>при оказании паллиативной медицинской помощи в соответствии с перечнем, утвержденным Министерством здравоохранения Российской Федерации</a:t>
            </a:r>
            <a:r>
              <a:rPr lang="ru-RU" sz="2400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923D87-C9BF-4B03-B1E8-F2FA56BC9D5A}"/>
              </a:ext>
            </a:extLst>
          </p:cNvPr>
          <p:cNvSpPr/>
          <p:nvPr/>
        </p:nvSpPr>
        <p:spPr>
          <a:xfrm>
            <a:off x="539552" y="6237312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406984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ГАРАНТИЙ БЕСПЛАТНОГО ОКАЗАНИЯ ГРАЖДАНАМ</a:t>
            </a:r>
            <a:b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МЕДИЦИНСКОЙ ПОМОЩИ 2021</a:t>
            </a:r>
            <a:b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Гарантирует:</a:t>
            </a:r>
          </a:p>
          <a:p>
            <a:r>
              <a:rPr lang="ru-RU" dirty="0">
                <a:latin typeface="Times New Roman" panose="02020603050405020304" pitchFamily="18" charset="0"/>
              </a:rPr>
              <a:t>Проведение </a:t>
            </a:r>
            <a:r>
              <a:rPr lang="ru-RU" sz="3300" dirty="0">
                <a:latin typeface="Times New Roman" panose="02020603050405020304" pitchFamily="18" charset="0"/>
              </a:rPr>
              <a:t>ДИСПАНСЕРИЗАЦИИ</a:t>
            </a:r>
            <a:r>
              <a:rPr lang="ru-RU" dirty="0">
                <a:latin typeface="Times New Roman" panose="02020603050405020304" pitchFamily="18" charset="0"/>
              </a:rPr>
              <a:t> для всех граждан РФ ( с 18 до 39 лет- раз в 3 года и ежегодно с 40 лет)</a:t>
            </a:r>
          </a:p>
          <a:p>
            <a:r>
              <a:rPr lang="ru-RU" dirty="0">
                <a:latin typeface="Times New Roman" panose="02020603050405020304" pitchFamily="18" charset="0"/>
              </a:rPr>
              <a:t> Установление ДИСПАНСЕРНОГО НАБЛЮДЕНИЯ для граждан, страдающих хроническими заболеваниями, функциональными расстройствами и иными состояниями</a:t>
            </a:r>
          </a:p>
          <a:p>
            <a:r>
              <a:rPr lang="ru-RU" dirty="0">
                <a:latin typeface="Times New Roman" panose="02020603050405020304" pitchFamily="18" charset="0"/>
              </a:rPr>
              <a:t>Установление ДИСПАНСЕРНОГО НАБЛЮДЕНИЯ за гражданами, страдающих социально значимыми заболеваниями  и заболеваниями, представляющими опасность для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364128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НОВОЕ В ПГГ 2021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Подушевые нормативы финансирования за счет бюджетных ассигнований бюджетов субъектов Российской Федерации, предусмотренные Программой, проиндексированы:</a:t>
            </a:r>
          </a:p>
          <a:p>
            <a:pPr marL="0" indent="0">
              <a:buNone/>
            </a:pPr>
            <a:r>
              <a:rPr lang="ru-RU" dirty="0"/>
              <a:t> на 2021 год на 3,7 %, </a:t>
            </a:r>
          </a:p>
          <a:p>
            <a:pPr marL="0" indent="0">
              <a:buNone/>
            </a:pPr>
            <a:r>
              <a:rPr lang="ru-RU" dirty="0"/>
              <a:t>на 2022 год на 4,0 %, </a:t>
            </a:r>
          </a:p>
          <a:p>
            <a:pPr marL="0" indent="0">
              <a:buNone/>
            </a:pPr>
            <a:r>
              <a:rPr lang="ru-RU" dirty="0"/>
              <a:t>на 2023 год на 4,0 %.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923D87-C9BF-4B03-B1E8-F2FA56BC9D5A}"/>
              </a:ext>
            </a:extLst>
          </p:cNvPr>
          <p:cNvSpPr/>
          <p:nvPr/>
        </p:nvSpPr>
        <p:spPr>
          <a:xfrm>
            <a:off x="539552" y="6237312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1208912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НОВОЕ В ПГГ 2021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С 2021 года детям, страдающим тяжелыми </a:t>
            </a:r>
            <a:r>
              <a:rPr lang="ru-RU" sz="3200" b="0" i="0" u="none" strike="noStrike" baseline="0" dirty="0" err="1">
                <a:latin typeface="Times New Roman" panose="02020603050405020304" pitchFamily="18" charset="0"/>
              </a:rPr>
              <a:t>жизнеугрожающими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 и хроническими заболеваниями, в том числе прогрессирующими редкими (</a:t>
            </a:r>
            <a:r>
              <a:rPr lang="ru-RU" sz="3200" b="0" i="0" u="none" strike="noStrike" baseline="0" dirty="0" err="1">
                <a:latin typeface="Times New Roman" panose="02020603050405020304" pitchFamily="18" charset="0"/>
              </a:rPr>
              <a:t>орфанными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) заболеваниями,  выделяется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дополнительное финансовое обеспечение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оказания медицинской помощи (при необходимости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за пределами Российской Федерации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), включая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обеспечение лекарственными препаратами 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и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медицинскими изделиями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, в том числе не зарегистрированными в Российской Федерации, а также </a:t>
            </a:r>
            <a:r>
              <a:rPr lang="ru-RU" sz="3200" b="0" i="0" u="sng" strike="noStrike" baseline="0" dirty="0">
                <a:latin typeface="Times New Roman" panose="02020603050405020304" pitchFamily="18" charset="0"/>
              </a:rPr>
              <a:t>техническими средствами реабилитации</a:t>
            </a:r>
            <a:r>
              <a:rPr lang="ru-RU" sz="3200" b="0" i="0" u="none" strike="noStrike" baseline="0" dirty="0">
                <a:latin typeface="Times New Roman" panose="02020603050405020304" pitchFamily="18" charset="0"/>
              </a:rPr>
              <a:t>, не включенными в федеральный перечень реабилитационных мероприятий и услуг, предоставляемых инвалиду 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923D87-C9BF-4B03-B1E8-F2FA56BC9D5A}"/>
              </a:ext>
            </a:extLst>
          </p:cNvPr>
          <p:cNvSpPr/>
          <p:nvPr/>
        </p:nvSpPr>
        <p:spPr>
          <a:xfrm>
            <a:off x="539552" y="6237312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2589035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11DD5-67C4-4701-A64A-B9D8C420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Для справки:</a:t>
            </a:r>
            <a:br>
              <a:rPr lang="ru-RU" sz="2400" b="1" dirty="0"/>
            </a:br>
            <a:r>
              <a:rPr lang="ru-RU" sz="2400" b="1" dirty="0"/>
              <a:t>ПЛАТНАЯ МЕДИЦИНСКАЯ ПОМОЩЬ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EB584-FBE3-4833-B4CB-E2CD01F0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оказывается НА ИНЫХ УСЛОВИЯХ:</a:t>
            </a:r>
          </a:p>
          <a:p>
            <a:r>
              <a:rPr lang="ru-RU" dirty="0"/>
              <a:t>в другие сроки (более короткие)</a:t>
            </a:r>
          </a:p>
          <a:p>
            <a:r>
              <a:rPr lang="ru-RU" dirty="0"/>
              <a:t>с другими лекарствами (не входят в перечень ЖНВЛП)</a:t>
            </a:r>
          </a:p>
          <a:p>
            <a:r>
              <a:rPr lang="ru-RU" dirty="0"/>
              <a:t>по просьбе пациента объем помощи превышает стандарт, используются не входящие в стандарт медицинские изделия, лечебное питание и пр.</a:t>
            </a:r>
          </a:p>
          <a:p>
            <a:r>
              <a:rPr lang="ru-RU" dirty="0"/>
              <a:t>при оказании медицинских услуг АНОНИМНО</a:t>
            </a:r>
          </a:p>
          <a:p>
            <a:r>
              <a:rPr lang="ru-RU" dirty="0"/>
              <a:t>НЕ ЗАСТРАХОВАННЫМ по полису ОМС – за исключением экстренной и неотложной помощи</a:t>
            </a:r>
          </a:p>
          <a:p>
            <a:r>
              <a:rPr lang="ru-RU" dirty="0"/>
              <a:t>ПО ЖЕЛАНИЮ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424254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ГАРАНТИЙ БЕСПЛАТНОГО ОКАЗАНИЯ ГРАЖДАНАМ МЕДИЦИНСКОЙ ПОМОЩИ </a:t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5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В соответствии с 323-ФЗ от 21.2011 г. Статья 80 «Об основах охраны здоровья граждан в Российской Федерации»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ПОСТАНОВЛЕНИЕ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28 декабря 2020 года №2299</a:t>
            </a: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О ПРОГРАММЕ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ГОСУДАРСТВЕННЫХ ГАРАНТИЙ БЕСПЛАТНОГО ОКАЗАНИЯ ГРАЖДАНАМ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МЕДИЦИНСКОЙ ПОМОЩИ НА 2021 ГОД И НА ПЛАНОВЫЙ ПЕРИОД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</a:rPr>
              <a:t>2022 И 2023 ГОДОВ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66" y="2636912"/>
            <a:ext cx="1785938" cy="13430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655603-46A4-43E0-9DE8-423505518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5665"/>
            <a:ext cx="118882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7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1207A-92D5-44AA-92A4-D5A86C4C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5F4A19-23A6-494F-956A-3AFA0558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1930"/>
            <a:ext cx="6768752" cy="62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9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2CF8C9-AE9D-4DFE-BFEA-A8CA0803A352}"/>
              </a:ext>
            </a:extLst>
          </p:cNvPr>
          <p:cNvSpPr txBox="1"/>
          <p:nvPr/>
        </p:nvSpPr>
        <p:spPr>
          <a:xfrm>
            <a:off x="1331641" y="548680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42D7B"/>
                </a:solidFill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182F46-56C6-4C4B-9587-7704DB4D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157192"/>
            <a:ext cx="4785775" cy="132294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7BCEA64-5616-4966-BD4F-1C2DF20DE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7" y="2204864"/>
            <a:ext cx="7886700" cy="2021936"/>
          </a:xfrm>
        </p:spPr>
      </p:pic>
    </p:spTree>
    <p:extLst>
      <p:ext uri="{BB962C8B-B14F-4D97-AF65-F5344CB8AC3E}">
        <p14:creationId xmlns:p14="http://schemas.microsoft.com/office/powerpoint/2010/main" val="51867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pPr marL="135000"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ГАРАНТИЙ БЕСПЛАТНОГО ОКАЗАНИЯ ГРАЖДАНАМ МЕДИЦИНСКОЙ ПОМОЩИ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16EF7-FDA7-47EA-B576-1DDD26E92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УСТАНАВЛИВАЕТ</a:t>
            </a:r>
          </a:p>
          <a:p>
            <a:pPr marL="0" indent="0">
              <a:buNone/>
            </a:pPr>
            <a:r>
              <a:rPr lang="ru-RU" dirty="0"/>
              <a:t>1. перечень видов, форм и условий медицинской помощи, оказание которой осуществляется бесплатно, </a:t>
            </a:r>
          </a:p>
          <a:p>
            <a:pPr marL="0" indent="0">
              <a:buNone/>
            </a:pPr>
            <a:r>
              <a:rPr lang="ru-RU" dirty="0"/>
              <a:t>2. перечень заболеваний и состояний, оказание медицинской</a:t>
            </a:r>
          </a:p>
          <a:p>
            <a:pPr marL="0" indent="0">
              <a:buNone/>
            </a:pPr>
            <a:r>
              <a:rPr lang="ru-RU" dirty="0"/>
              <a:t>помощи при которых осуществляется бесплатно, </a:t>
            </a:r>
          </a:p>
          <a:p>
            <a:pPr marL="0" indent="0">
              <a:buNone/>
            </a:pPr>
            <a:r>
              <a:rPr lang="ru-RU" dirty="0"/>
              <a:t>3. категории граждан, оказание медицинской помощи которым осуществляется бесплатно,</a:t>
            </a:r>
          </a:p>
          <a:p>
            <a:pPr marL="0" indent="0">
              <a:buNone/>
            </a:pPr>
            <a:r>
              <a:rPr lang="ru-RU" dirty="0"/>
              <a:t>4.  средние нормативы объема медицинской помощи, средние нормативы финансовых затрат на единицу объема медицинской помощи, средние подушевые нормативы финансирования, </a:t>
            </a:r>
          </a:p>
          <a:p>
            <a:pPr marL="0" indent="0">
              <a:buNone/>
            </a:pPr>
            <a:r>
              <a:rPr lang="ru-RU" dirty="0"/>
              <a:t>5. порядок и структуру формирования тарифов на медицинскую помощь и способы ее оплаты,</a:t>
            </a:r>
          </a:p>
          <a:p>
            <a:pPr marL="0" indent="0">
              <a:buNone/>
            </a:pPr>
            <a:r>
              <a:rPr lang="ru-RU" dirty="0"/>
              <a:t>6. требования к территориальным программам государственных</a:t>
            </a:r>
          </a:p>
          <a:p>
            <a:pPr marL="0" indent="0">
              <a:buNone/>
            </a:pPr>
            <a:r>
              <a:rPr lang="ru-RU" dirty="0"/>
              <a:t>гарантий бесплатного оказания гражданам медицинской помощи в части</a:t>
            </a:r>
          </a:p>
          <a:p>
            <a:pPr marL="0" indent="0">
              <a:buNone/>
            </a:pPr>
            <a:r>
              <a:rPr lang="ru-RU" dirty="0"/>
              <a:t>определения порядка и условий предоставления медицинской помощи,</a:t>
            </a:r>
          </a:p>
          <a:p>
            <a:pPr marL="0" indent="0">
              <a:buNone/>
            </a:pPr>
            <a:r>
              <a:rPr lang="ru-RU" dirty="0"/>
              <a:t>критериев доступности и качества медицинской помощи.</a:t>
            </a:r>
            <a:endParaRPr lang="ru-RU" b="1" dirty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1"/>
              <a:ext cx="12956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9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6" y="944682"/>
            <a:ext cx="700789" cy="64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28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ГАРАНТИЙ БЕСПЛАТНОГО ОКАЗАНИЯ ГРАЖДАНАМ МЕДИЦИНСКОЙ ПОМОЩИ </a:t>
            </a:r>
            <a:b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ФОРМИРУЕТСЯ С УЧЕТОМ</a:t>
            </a:r>
          </a:p>
          <a:p>
            <a:pPr marL="0" indent="0">
              <a:buNone/>
            </a:pPr>
            <a:r>
              <a:rPr lang="ru-RU" dirty="0"/>
              <a:t>-порядков оказания медицинской помощи </a:t>
            </a:r>
          </a:p>
          <a:p>
            <a:pPr marL="0" indent="0">
              <a:buNone/>
            </a:pPr>
            <a:r>
              <a:rPr lang="ru-RU" dirty="0"/>
              <a:t>-стандартов медицинской помощи,</a:t>
            </a:r>
          </a:p>
          <a:p>
            <a:pPr marL="0" indent="0">
              <a:buNone/>
            </a:pPr>
            <a:r>
              <a:rPr lang="ru-RU" dirty="0"/>
              <a:t>-особенностей половозрастного состава населения, </a:t>
            </a:r>
          </a:p>
          <a:p>
            <a:pPr marL="0" indent="0">
              <a:buNone/>
            </a:pPr>
            <a:r>
              <a:rPr lang="ru-RU" dirty="0"/>
              <a:t>-уровня и структуры заболеваемости населения РФ, основанных на данных</a:t>
            </a:r>
          </a:p>
          <a:p>
            <a:pPr marL="0" indent="0">
              <a:buNone/>
            </a:pPr>
            <a:r>
              <a:rPr lang="ru-RU" dirty="0"/>
              <a:t>медицинской статистики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78531-F9CE-4C30-BDD6-4936E5C25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9" y="5565536"/>
            <a:ext cx="118882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ГАРАНТИЙ БЕСПЛАТНОГО ОКАЗАНИЯ ГРАЖДАНАМ МЕДИЦИНСКОЙ ПОМОЩИ  2021</a:t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5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Гарантирует бесплатное лечение: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заболеваний всех органов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травмы, отравления и некоторые другие последствия воздействия внешних причин;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врожденные аномалии (пороки развития);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деформации и хромосомные нарушения;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беременность, роды, послеродовой период и аборты;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отдельные состояния, возникающие у детей в перинатальный период;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психические расстройства и расстройства поведения;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симптомы, признаки и отклонения от нормы, не отнесенные к заболеваниям и состояниям.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213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ГОСУДАРСТВЕННЫХ ГАРАНТИЙ БЕСПЛАТНОГО ОКАЗАНИЯ ГРАЖДАНАМ МЕДИЦИНСКОЙ ПОМОЩИ  2021</a:t>
            </a:r>
            <a:br>
              <a:rPr lang="ru-RU" sz="135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35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рамках Программы бесплатно предоставляются: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первичная медико-санитарная помощь, в том числе первичная доврачебная, первичная врачебная и первичная специализированная медицинская помощь;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специализированная, в том числе высокотехнологичная, медицинская помощь;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скорая, в том числе скорая специализированная, медицинская помощь;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паллиативная медицинская помощь, в том числе паллиативная первичная медицинская помощь, включая доврачебную и врачебную медицинскую помощь, а также паллиативная специализированная медицинская </a:t>
            </a:r>
            <a:r>
              <a:rPr lang="ru-RU" b="1" dirty="0" err="1"/>
              <a:t>помощ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9761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ПРЕДЕЛЬНЫЕ СРОКИ ОЖИДАНИЯ ПРИЕМА ВРАЧА с момента обращения: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1) </a:t>
            </a:r>
            <a:r>
              <a:rPr lang="ru-RU" sz="2000" b="1" dirty="0"/>
              <a:t>первичная медико-санитарная помощь, в том числе доврачебная, врачебная и специализированная;</a:t>
            </a:r>
          </a:p>
          <a:p>
            <a:pPr marL="0" indent="0">
              <a:buNone/>
            </a:pPr>
            <a:r>
              <a:rPr lang="ru-RU" sz="2000" dirty="0"/>
              <a:t>СРОКИ ОЖИДАНИЯ приема </a:t>
            </a:r>
            <a:r>
              <a:rPr lang="ru-RU" sz="2000" i="1" dirty="0"/>
              <a:t>врачами-терапевтами, </a:t>
            </a:r>
            <a:r>
              <a:rPr lang="ru-RU" sz="2000" dirty="0"/>
              <a:t>участковыми, </a:t>
            </a:r>
            <a:r>
              <a:rPr lang="ru-RU" sz="2000" i="1" dirty="0"/>
              <a:t>врачами общей практики</a:t>
            </a:r>
            <a:r>
              <a:rPr lang="ru-RU" sz="2000" dirty="0"/>
              <a:t>,  </a:t>
            </a:r>
            <a:r>
              <a:rPr lang="ru-RU" sz="2000" i="1" dirty="0"/>
              <a:t>врачами-педиатрами</a:t>
            </a:r>
            <a:r>
              <a:rPr lang="ru-RU" sz="2000" dirty="0"/>
              <a:t> участковыми - </a:t>
            </a:r>
            <a:r>
              <a:rPr lang="ru-RU" b="1" dirty="0">
                <a:solidFill>
                  <a:srgbClr val="00B050"/>
                </a:solidFill>
              </a:rPr>
              <a:t>24 часа</a:t>
            </a:r>
            <a:r>
              <a:rPr lang="ru-RU" dirty="0"/>
              <a:t>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СРОКИ ПРОВЕДЕНИЯ КОНСУЛЬТАЦИЙ  </a:t>
            </a:r>
            <a:r>
              <a:rPr lang="ru-RU" sz="2000" b="1" i="1" dirty="0">
                <a:solidFill>
                  <a:srgbClr val="00B050"/>
                </a:solidFill>
              </a:rPr>
              <a:t>врачей-специалистов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(за исключением подозрения на онкологическое заболевание) </a:t>
            </a:r>
            <a:r>
              <a:rPr lang="ru-RU" sz="2000" dirty="0">
                <a:solidFill>
                  <a:srgbClr val="00B050"/>
                </a:solidFill>
              </a:rPr>
              <a:t>-</a:t>
            </a:r>
            <a:r>
              <a:rPr lang="ru-RU" b="1" dirty="0">
                <a:solidFill>
                  <a:srgbClr val="00B050"/>
                </a:solidFill>
              </a:rPr>
              <a:t>14 рабочих дней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383088"/>
            <a:ext cx="2619375" cy="174307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8E5E77-0019-4C60-9672-8BA6B6B3E105}"/>
              </a:ext>
            </a:extLst>
          </p:cNvPr>
          <p:cNvSpPr/>
          <p:nvPr/>
        </p:nvSpPr>
        <p:spPr>
          <a:xfrm>
            <a:off x="395536" y="623731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</p:spTree>
    <p:extLst>
      <p:ext uri="{BB962C8B-B14F-4D97-AF65-F5344CB8AC3E}">
        <p14:creationId xmlns:p14="http://schemas.microsoft.com/office/powerpoint/2010/main" val="328671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ПРЕДЕЛЬНЫЕ СРОКИ ОЖИДАНИЯ ПРИЕМА ВРАЧА ПРИ ПОДОЗРЕНИИ НА </a:t>
            </a:r>
            <a:r>
              <a:rPr lang="ru-RU" sz="2800" dirty="0">
                <a:solidFill>
                  <a:srgbClr val="FF0000"/>
                </a:solidFill>
              </a:rPr>
              <a:t>ОНКОЛОГИЮ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СРОКИ ПРОВЕДЕНИЯ </a:t>
            </a:r>
            <a:r>
              <a:rPr lang="ru-RU" sz="2400" b="1" u="sng" dirty="0"/>
              <a:t>КОНСУЛЬТАЦИЙ</a:t>
            </a:r>
            <a:r>
              <a:rPr lang="ru-RU" sz="2400" b="1" dirty="0"/>
              <a:t> врачей-специалистов в случае подозрения на онкологическое заболевание не должны превышать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3 рабочих дня;</a:t>
            </a: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СРОК УСТАНОВЛЕНИЯ </a:t>
            </a:r>
            <a:r>
              <a:rPr lang="ru-RU" sz="2400" b="1" u="sng" dirty="0"/>
              <a:t>ДИСПАНСЕРНОГО НАБЛЮДЕНИЯ </a:t>
            </a:r>
            <a:r>
              <a:rPr lang="ru-RU" sz="2400" b="1" dirty="0"/>
              <a:t>ВРАЧА-ОНКОЛОГА ЗА ПАЦИЕНТОМ С ВЫЯВЛЕННЫМ онкологическим заболеванием- </a:t>
            </a:r>
            <a:r>
              <a:rPr lang="ru-RU" sz="2400" b="1" dirty="0">
                <a:solidFill>
                  <a:srgbClr val="FF0000"/>
                </a:solidFill>
              </a:rPr>
              <a:t>3 рабочих дня с момента постановки диагноза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8E5E77-0019-4C60-9672-8BA6B6B3E105}"/>
              </a:ext>
            </a:extLst>
          </p:cNvPr>
          <p:cNvSpPr/>
          <p:nvPr/>
        </p:nvSpPr>
        <p:spPr>
          <a:xfrm>
            <a:off x="395536" y="6237312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Организация бесплатной медицинской помощи в РФ. ПГГ РФ.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88" y="44685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834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8176</TotalTime>
  <Words>2001</Words>
  <Application>Microsoft Office PowerPoint</Application>
  <PresentationFormat>Экран (4:3)</PresentationFormat>
  <Paragraphs>193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1_Тема Office</vt:lpstr>
      <vt:lpstr>Организация медицинской помощи в РФ. Программа госгарантий 2021</vt:lpstr>
      <vt:lpstr>Конституция РФ (с изменениями от 01.07.2020)</vt:lpstr>
      <vt:lpstr>ПРОГРАММА ГОСУДАРСТВЕННЫХ ГАРАНТИЙ БЕСПЛАТНОГО ОКАЗАНИЯ ГРАЖДАНАМ МЕДИЦИНСКОЙ ПОМОЩИ  </vt:lpstr>
      <vt:lpstr>ПРОГРАММА ГОСУДАРСТВЕННЫХ ГАРАНТИЙ БЕСПЛАТНОГО ОКАЗАНИЯ ГРАЖДАНАМ МЕДИЦИНСКОЙ ПОМОЩИ  </vt:lpstr>
      <vt:lpstr>ПРОГРАММА ГОСУДАРСТВЕННЫХ ГАРАНТИЙ БЕСПЛАТНОГО ОКАЗАНИЯ ГРАЖДАНАМ МЕДИЦИНСКОЙ ПОМОЩИ  </vt:lpstr>
      <vt:lpstr>ПРОГРАММА ГОСУДАРСТВЕННЫХ ГАРАНТИЙ БЕСПЛАТНОГО ОКАЗАНИЯ ГРАЖДАНАМ МЕДИЦИНСКОЙ ПОМОЩИ  2021 </vt:lpstr>
      <vt:lpstr>ПРОГРАММА ГОСУДАРСТВЕННЫХ ГАРАНТИЙ БЕСПЛАТНОГО ОКАЗАНИЯ ГРАЖДАНАМ МЕДИЦИНСКОЙ ПОМОЩИ  2021 </vt:lpstr>
      <vt:lpstr>ПРЕДЕЛЬНЫЕ СРОКИ ОЖИДАНИЯ ПРИЕМА ВРАЧА с момента обращения:</vt:lpstr>
      <vt:lpstr>ПРЕДЕЛЬНЫЕ СРОКИ ОЖИДАНИЯ ПРИЕМА ВРАЧА ПРИ ПОДОЗРЕНИИ НА ОНКОЛОГИЮ</vt:lpstr>
      <vt:lpstr>ПРЕДЕЛЬНЫЕ СРОКИ ОЖИДАНИЯ. ЛПУ. </vt:lpstr>
      <vt:lpstr>ПРЕДЕЛЬНЫЕ СРОКИ ОЖИДАНИЯ ГОСПИТАЛИЗАЦИИ</vt:lpstr>
      <vt:lpstr>ВМП</vt:lpstr>
      <vt:lpstr>Паллиативная медицинская помощь</vt:lpstr>
      <vt:lpstr>Паллиативная медицинская помощь</vt:lpstr>
      <vt:lpstr>ПАЛЛИАТИВНАЯ МЕДИЦИНСКАЯ ПОМОЩЬ. </vt:lpstr>
      <vt:lpstr>Паллиативная помощь</vt:lpstr>
      <vt:lpstr>ПАЛЛИАТИВНАЯ МЕДИЦИНСКАЯ ПОМОЩЬ. НОВОЕ В ПГГ 2020</vt:lpstr>
      <vt:lpstr>Презентация PowerPoint</vt:lpstr>
      <vt:lpstr>ПРЕДЕЛЬНЫЕ СРОКИ ОЖИДАНИЯ. НЕОТЛОЖНАЯ ПОМОЩЬ</vt:lpstr>
      <vt:lpstr>ОТЛИЧИЕ СКОРОЙ ПОМОЩИ ОТ НЕОТЛОЖНОЙ</vt:lpstr>
      <vt:lpstr>Экстренная помощь и сроки ее ожидания</vt:lpstr>
      <vt:lpstr>Экстренная помощь и сроки ее ожидания</vt:lpstr>
      <vt:lpstr>Экстренная помощь и сроки ее ожидания</vt:lpstr>
      <vt:lpstr>Экстренная помощь и сроки ее ожидания</vt:lpstr>
      <vt:lpstr>Бесплатное лекарственное обеспечение в рамках ПГГ 2021</vt:lpstr>
      <vt:lpstr>ПРОГРАММА ГОСУДАРСТВЕННЫХ ГАРАНТИЙ БЕСПЛАТНОГО ОКАЗАНИЯ ГРАЖДАНАМ  МЕДИЦИНСКОЙ ПОМОЩИ 2021 </vt:lpstr>
      <vt:lpstr>НОВОЕ В ПГГ 2021</vt:lpstr>
      <vt:lpstr>НОВОЕ В ПГГ 2021</vt:lpstr>
      <vt:lpstr>Для справки: ПЛАТНАЯ МЕДИЦИНСКАЯ ПОМОЩЬ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</dc:creator>
  <cp:lastModifiedBy>Сергей Кичигин</cp:lastModifiedBy>
  <cp:revision>263</cp:revision>
  <cp:lastPrinted>2020-02-27T07:28:29Z</cp:lastPrinted>
  <dcterms:created xsi:type="dcterms:W3CDTF">2015-04-14T18:16:20Z</dcterms:created>
  <dcterms:modified xsi:type="dcterms:W3CDTF">2021-04-05T08:12:05Z</dcterms:modified>
</cp:coreProperties>
</file>